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412" r:id="rId2"/>
    <p:sldId id="366" r:id="rId3"/>
    <p:sldId id="442" r:id="rId4"/>
    <p:sldId id="367" r:id="rId5"/>
    <p:sldId id="441" r:id="rId6"/>
    <p:sldId id="377" r:id="rId7"/>
    <p:sldId id="445" r:id="rId8"/>
    <p:sldId id="447" r:id="rId9"/>
    <p:sldId id="420" r:id="rId10"/>
    <p:sldId id="446" r:id="rId11"/>
    <p:sldId id="379" r:id="rId12"/>
    <p:sldId id="439" r:id="rId13"/>
    <p:sldId id="380" r:id="rId14"/>
    <p:sldId id="417" r:id="rId15"/>
    <p:sldId id="443" r:id="rId16"/>
    <p:sldId id="459" r:id="rId17"/>
    <p:sldId id="444" r:id="rId18"/>
    <p:sldId id="421" r:id="rId19"/>
    <p:sldId id="407" r:id="rId20"/>
    <p:sldId id="438" r:id="rId21"/>
    <p:sldId id="396" r:id="rId22"/>
    <p:sldId id="429" r:id="rId23"/>
    <p:sldId id="430" r:id="rId24"/>
    <p:sldId id="431" r:id="rId25"/>
    <p:sldId id="432" r:id="rId26"/>
    <p:sldId id="468" r:id="rId27"/>
    <p:sldId id="410" r:id="rId28"/>
    <p:sldId id="433" r:id="rId29"/>
    <p:sldId id="387" r:id="rId30"/>
    <p:sldId id="418" r:id="rId31"/>
    <p:sldId id="449" r:id="rId32"/>
    <p:sldId id="462" r:id="rId33"/>
    <p:sldId id="463" r:id="rId34"/>
    <p:sldId id="448" r:id="rId35"/>
    <p:sldId id="451" r:id="rId36"/>
    <p:sldId id="450" r:id="rId37"/>
    <p:sldId id="428" r:id="rId38"/>
    <p:sldId id="388" r:id="rId39"/>
    <p:sldId id="406" r:id="rId40"/>
    <p:sldId id="460" r:id="rId41"/>
    <p:sldId id="461" r:id="rId42"/>
    <p:sldId id="452" r:id="rId43"/>
    <p:sldId id="398" r:id="rId44"/>
    <p:sldId id="399" r:id="rId45"/>
    <p:sldId id="464" r:id="rId46"/>
    <p:sldId id="401" r:id="rId47"/>
    <p:sldId id="466" r:id="rId48"/>
    <p:sldId id="400" r:id="rId49"/>
    <p:sldId id="413" r:id="rId50"/>
    <p:sldId id="458" r:id="rId51"/>
    <p:sldId id="454" r:id="rId52"/>
    <p:sldId id="453" r:id="rId53"/>
    <p:sldId id="404" r:id="rId54"/>
    <p:sldId id="455" r:id="rId55"/>
    <p:sldId id="426" r:id="rId56"/>
    <p:sldId id="465" r:id="rId57"/>
    <p:sldId id="467" r:id="rId58"/>
    <p:sldId id="422" r:id="rId59"/>
    <p:sldId id="369" r:id="rId60"/>
    <p:sldId id="424" r:id="rId61"/>
    <p:sldId id="457" r:id="rId62"/>
    <p:sldId id="456" r:id="rId63"/>
    <p:sldId id="423" r:id="rId64"/>
    <p:sldId id="435" r:id="rId65"/>
    <p:sldId id="437" r:id="rId66"/>
    <p:sldId id="436" r:id="rId67"/>
    <p:sldId id="416" r:id="rId68"/>
  </p:sldIdLst>
  <p:sldSz cx="10160000" cy="571500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1777" userDrawn="1">
          <p15:clr>
            <a:srgbClr val="A4A3A4"/>
          </p15:clr>
        </p15:guide>
        <p15:guide id="5" pos="3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C1FF"/>
    <a:srgbClr val="005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71104" autoAdjust="0"/>
  </p:normalViewPr>
  <p:slideViewPr>
    <p:cSldViewPr snapToGrid="0">
      <p:cViewPr varScale="1">
        <p:scale>
          <a:sx n="119" d="100"/>
          <a:sy n="119" d="100"/>
        </p:scale>
        <p:origin x="58" y="48"/>
      </p:cViewPr>
      <p:guideLst>
        <p:guide orient="horz" pos="1777"/>
        <p:guide pos="320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63B8CED-02F4-4869-B24E-02E86907883A}" type="datetime1">
              <a:rPr lang="de-DE" sz="800" smtClean="0"/>
              <a:t>05.10.2020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7T17:02:39.15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502 4641,'0'-7,"1"0,1-1,-1 1,1 0,0 0,1 0,0 0,0 0,0 1,6-8,47-64,-47 67,76-87,4 3,116-97,220-150,-424 342,1068-765,46 52,981-451,-1792 1024,6 14,6 13,518-115,129 44,-838 167,-96 16</inkml:trace>
  <inkml:trace contextRef="#ctx0" brushRef="#br0" timeOffset="1560.93">0 1,'96'6,"-1"4,0 4,120 35,-133-30,1492 407,-1171-290,-7 17,680 370,-483-187,467 253,-766-441,320 174,-482-243,-2 6,170 147,-264-200,48 55,-70-70,-1 1,-1 0,0 0,-1 1,13 34,-13-22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ClaVis</a:t>
            </a:r>
            <a:r>
              <a:rPr lang="en-US" dirty="0"/>
              <a:t>: An Interactive Visual Comparison System for Classifiers</a:t>
            </a: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41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ClaVis</a:t>
            </a:r>
            <a:r>
              <a:rPr lang="en-US" dirty="0"/>
              <a:t> consists of two main parts that reflect the two steps:</a:t>
            </a:r>
          </a:p>
          <a:p>
            <a:pPr lvl="1"/>
            <a:r>
              <a:rPr lang="en-US" dirty="0"/>
              <a:t>A training framework that simplifies the parameter sampling and training,</a:t>
            </a:r>
          </a:p>
          <a:p>
            <a:pPr lvl="1"/>
            <a:r>
              <a:rPr lang="en-US" dirty="0"/>
              <a:t>and a visualization frontend that allows to analyze the resulting classifiers.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0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machine learning developers use Python and libraries such as Pandas, </a:t>
            </a:r>
            <a:r>
              <a:rPr lang="en-US" dirty="0" err="1"/>
              <a:t>Scikit</a:t>
            </a:r>
            <a:r>
              <a:rPr lang="en-US" dirty="0"/>
              <a:t>-Learn, or </a:t>
            </a:r>
            <a:r>
              <a:rPr lang="en-US" dirty="0" err="1"/>
              <a:t>TensorFlow</a:t>
            </a:r>
            <a:r>
              <a:rPr lang="en-US" dirty="0"/>
              <a:t> for their work.</a:t>
            </a:r>
          </a:p>
          <a:p>
            <a:endParaRPr lang="en-US" dirty="0"/>
          </a:p>
          <a:p>
            <a:r>
              <a:rPr lang="en-US" dirty="0" err="1"/>
              <a:t>ClaVis</a:t>
            </a:r>
            <a:r>
              <a:rPr lang="en-US" dirty="0"/>
              <a:t> allows users to create Python plugins with a simple API,</a:t>
            </a:r>
          </a:p>
          <a:p>
            <a:r>
              <a:rPr lang="en-US" dirty="0"/>
              <a:t>so they can reuse existing code and use any Python library they want or need.</a:t>
            </a:r>
          </a:p>
          <a:p>
            <a:pPr marL="358775" lvl="2" indent="0">
              <a:buNone/>
            </a:pP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4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creating these plugins, users then define batch jobs.</a:t>
            </a:r>
          </a:p>
          <a:p>
            <a:r>
              <a:rPr lang="en-US" dirty="0"/>
              <a:t>Batch jobs are simply JSON files that specify what hyperparameter values should be sampled.</a:t>
            </a:r>
          </a:p>
          <a:p>
            <a:r>
              <a:rPr lang="en-US" dirty="0"/>
              <a:t>This makes the sampling step easier to configure and reproduce.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ClaVis</a:t>
            </a:r>
            <a:r>
              <a:rPr lang="en-US" dirty="0"/>
              <a:t>, hyperparameters include everything that you can configure for a classifier, including</a:t>
            </a:r>
          </a:p>
          <a:p>
            <a:pPr lvl="1"/>
            <a:r>
              <a:rPr lang="en-US" dirty="0"/>
              <a:t>Classifier method,</a:t>
            </a:r>
          </a:p>
          <a:p>
            <a:pPr lvl="1"/>
            <a:r>
              <a:rPr lang="en-US" dirty="0"/>
              <a:t>Architecture,</a:t>
            </a:r>
          </a:p>
          <a:p>
            <a:pPr lvl="1"/>
            <a:r>
              <a:rPr lang="en-US" dirty="0"/>
              <a:t>Data preprocessing options,</a:t>
            </a:r>
          </a:p>
          <a:p>
            <a:pPr lvl="1"/>
            <a:r>
              <a:rPr lang="en-US" dirty="0"/>
              <a:t>Or even a file to load a saved model from, for example for fine-tuning.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The classifiers will be named after their parameter values.</a:t>
            </a:r>
          </a:p>
          <a:p>
            <a:pPr lvl="0"/>
            <a:r>
              <a:rPr lang="en-US" dirty="0"/>
              <a:t>This allows to easily identify them later.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source code in our supplementary material contains examples for plugins and batch jobs that demonstrate all mentioned use cases.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01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results are stored in files, so they can be archived or shared for reproducibility.</a:t>
            </a:r>
          </a:p>
          <a:p>
            <a:endParaRPr lang="en-US" dirty="0"/>
          </a:p>
          <a:p>
            <a:r>
              <a:rPr lang="en-US" dirty="0"/>
              <a:t>This also allows to analyze them again at any time,</a:t>
            </a:r>
          </a:p>
          <a:p>
            <a:pPr lvl="1"/>
            <a:r>
              <a:rPr lang="en-US" dirty="0"/>
              <a:t>for example to compare them to new classifier implementations.</a:t>
            </a:r>
          </a:p>
          <a:p>
            <a:r>
              <a:rPr lang="en-US" dirty="0"/>
              <a:t>The analysis can be done on a different computer then the one that was used for training,</a:t>
            </a:r>
          </a:p>
          <a:p>
            <a:r>
              <a:rPr lang="en-US" dirty="0"/>
              <a:t>and the training even can done on multiple machines or in multiple sessions.</a:t>
            </a:r>
          </a:p>
          <a:p>
            <a:r>
              <a:rPr lang="en-US" dirty="0"/>
              <a:t>If something breaks, the training can simply be continued later, after fixing the issue.</a:t>
            </a:r>
          </a:p>
          <a:p>
            <a:endParaRPr lang="en-US" dirty="0"/>
          </a:p>
          <a:p>
            <a:r>
              <a:rPr lang="en-US" dirty="0"/>
              <a:t>If researchers or students would share their trained models, or even the results produced by our training program, </a:t>
            </a:r>
          </a:p>
          <a:p>
            <a:r>
              <a:rPr lang="en-US" dirty="0" err="1"/>
              <a:t>ClaVis</a:t>
            </a:r>
            <a:r>
              <a:rPr lang="en-US" dirty="0"/>
              <a:t> could be used to compare own results to those of other people.</a:t>
            </a:r>
          </a:p>
          <a:p>
            <a:r>
              <a:rPr lang="en-US" dirty="0"/>
              <a:t>This would be similar to machine learning competitions, but would show more than just a simple ranking by a single criterium.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1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that we covered the sampling and training step, let’s see how ClaVis supports the visual analysis.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58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ClaVis</a:t>
            </a:r>
            <a:r>
              <a:rPr lang="en-US" dirty="0"/>
              <a:t> can show one or two main views at once.</a:t>
            </a:r>
          </a:p>
          <a:p>
            <a:pPr lvl="0"/>
            <a:r>
              <a:rPr lang="en-US" dirty="0"/>
              <a:t>When it shows two, they are</a:t>
            </a:r>
            <a:r>
              <a:rPr lang="en-DE" dirty="0"/>
              <a:t> </a:t>
            </a:r>
            <a:r>
              <a:rPr lang="en-US" dirty="0"/>
              <a:t>linked such that interaction with one is reflected in the other as well.</a:t>
            </a:r>
          </a:p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64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the user highlights a classifier, its details are shown in a panel on the right.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These classifier details include a </a:t>
            </a:r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summary of scores, </a:t>
            </a:r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confusion matrix, </a:t>
            </a:r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training history chart,</a:t>
            </a:r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a list of all hyperparameter values.</a:t>
            </a:r>
            <a:endParaRPr lang="en-SE" dirty="0"/>
          </a:p>
          <a:p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64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toolbar allows to sort and colorize classifiers based on hyperparameters and scores.</a:t>
            </a:r>
          </a:p>
          <a:p>
            <a:endParaRPr lang="en-US" dirty="0"/>
          </a:p>
          <a:p>
            <a:r>
              <a:rPr lang="en-US" dirty="0"/>
              <a:t>Filtering by those attributes is also possible.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49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see how we support various classifier design tasks, which is the main part of this talk.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44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sampled some parameters and trained the classifiers, the first thing we usually want is to see what parameter choices worked best.</a:t>
            </a:r>
          </a:p>
          <a:p>
            <a:endParaRPr lang="en-US" dirty="0"/>
          </a:p>
          <a:p>
            <a:r>
              <a:rPr lang="en-US" dirty="0"/>
              <a:t>But what do we mean by best?</a:t>
            </a:r>
          </a:p>
          <a:p>
            <a:pPr lvl="1"/>
            <a:r>
              <a:rPr lang="en-US" dirty="0"/>
              <a:t>There are many ways to measure the quality of a classifier’s predictions, for example accuracy.</a:t>
            </a:r>
          </a:p>
          <a:p>
            <a:pPr lvl="1"/>
            <a:r>
              <a:rPr lang="en-US" dirty="0"/>
              <a:t>But a classifier with high accuracy might take too long for training, especially if the use case requires to re-train it often.</a:t>
            </a:r>
          </a:p>
          <a:p>
            <a:pPr lvl="1"/>
            <a:r>
              <a:rPr lang="en-US" dirty="0"/>
              <a:t>The time needed for prediction might be also be important, for example for real time computer vision.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This means, that we usually need to make a trade-off between different scores!</a:t>
            </a:r>
          </a:p>
          <a:p>
            <a:pPr lvl="0"/>
            <a:endParaRPr lang="en-US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this talk we limit ourselves to accuracy for simplicity, but most visualizations would work with any other numerical score, 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precision and recall, or area under curve.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36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 is an important task in fields such as </a:t>
            </a:r>
          </a:p>
          <a:p>
            <a:pPr lvl="1"/>
            <a:r>
              <a:rPr lang="en-US" dirty="0"/>
              <a:t>natural language processing,</a:t>
            </a:r>
          </a:p>
          <a:p>
            <a:pPr lvl="1"/>
            <a:r>
              <a:rPr lang="en-US" dirty="0"/>
              <a:t>computer vision, </a:t>
            </a:r>
          </a:p>
          <a:p>
            <a:pPr lvl="1"/>
            <a:r>
              <a:rPr lang="en-US" dirty="0"/>
              <a:t>and medical diagnostics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trade-off decisions, we can use a ranking by multiple scores.</a:t>
            </a:r>
          </a:p>
          <a:p>
            <a:r>
              <a:rPr lang="en-US" dirty="0"/>
              <a:t>The one we created is based on the lineup visualization that was published by </a:t>
            </a:r>
            <a:r>
              <a:rPr lang="en-US" dirty="0" err="1"/>
              <a:t>Gratzl</a:t>
            </a:r>
            <a:r>
              <a:rPr lang="en-US" dirty="0"/>
              <a:t> and others.</a:t>
            </a:r>
          </a:p>
          <a:p>
            <a:endParaRPr lang="en-US" dirty="0"/>
          </a:p>
          <a:p>
            <a:r>
              <a:rPr lang="en-US" dirty="0"/>
              <a:t>Since our ranking visualization is a bit complex, I will now go trough its features step by step.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here, we use dark and bright green bars for training and test a</a:t>
            </a:r>
            <a:r>
              <a:rPr lang="en-DE" dirty="0"/>
              <a:t>c</a:t>
            </a:r>
            <a:r>
              <a:rPr lang="de-DE" dirty="0"/>
              <a:t>c</a:t>
            </a:r>
            <a:r>
              <a:rPr lang="en-DE" dirty="0"/>
              <a:t>uracy</a:t>
            </a:r>
            <a:r>
              <a:rPr lang="en-US" dirty="0"/>
              <a:t>.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99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red and orange bars for the training and test t</a:t>
            </a:r>
            <a:r>
              <a:rPr lang="en-DE" dirty="0"/>
              <a:t>ime</a:t>
            </a:r>
            <a:r>
              <a:rPr lang="en-US" dirty="0"/>
              <a:t>.</a:t>
            </a:r>
          </a:p>
          <a:p>
            <a:r>
              <a:rPr lang="en-US" dirty="0"/>
              <a:t>The red and orange colors and the positioning to the right of a central baseline indicate that this is a negative score,</a:t>
            </a:r>
          </a:p>
          <a:p>
            <a:r>
              <a:rPr lang="en-US" dirty="0"/>
              <a:t>which means that larger bars indicate worse classifiers.</a:t>
            </a:r>
          </a:p>
          <a:p>
            <a:endParaRPr lang="en-US" dirty="0"/>
          </a:p>
          <a:p>
            <a:r>
              <a:rPr lang="en-US" dirty="0"/>
              <a:t>Good classifiers will have big green bars and small red and orange ones.</a:t>
            </a:r>
            <a:endParaRPr lang="en-DE" dirty="0"/>
          </a:p>
          <a:p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53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show o</a:t>
            </a:r>
            <a:r>
              <a:rPr lang="en-DE" dirty="0"/>
              <a:t>ne combined ranking </a:t>
            </a:r>
            <a:r>
              <a:rPr lang="en-US" dirty="0"/>
              <a:t>on </a:t>
            </a:r>
            <a:r>
              <a:rPr lang="en-DE" dirty="0"/>
              <a:t>left</a:t>
            </a:r>
            <a:endParaRPr lang="en-US" dirty="0"/>
          </a:p>
          <a:p>
            <a:r>
              <a:rPr lang="en-US" dirty="0"/>
              <a:t>a</a:t>
            </a:r>
            <a:r>
              <a:rPr lang="en-DE" dirty="0"/>
              <a:t>nd </a:t>
            </a:r>
            <a:r>
              <a:rPr lang="en-US" dirty="0"/>
              <a:t>single </a:t>
            </a:r>
            <a:r>
              <a:rPr lang="en-DE" dirty="0"/>
              <a:t>ranking</a:t>
            </a:r>
            <a:r>
              <a:rPr lang="en-US" dirty="0"/>
              <a:t>s</a:t>
            </a:r>
            <a:r>
              <a:rPr lang="en-DE" dirty="0"/>
              <a:t> for each score</a:t>
            </a:r>
            <a:r>
              <a:rPr lang="en-US" dirty="0"/>
              <a:t> on the</a:t>
            </a:r>
            <a:r>
              <a:rPr lang="en-DE" dirty="0"/>
              <a:t> right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Single rankings are sorted, such that the best value is at the top,</a:t>
            </a:r>
          </a:p>
          <a:p>
            <a:r>
              <a:rPr lang="en-US" dirty="0"/>
              <a:t>This means we can find the best classifiers for each score by simply taking a look at the top of these rankings. </a:t>
            </a:r>
          </a:p>
          <a:p>
            <a:endParaRPr lang="en-US" dirty="0"/>
          </a:p>
          <a:p>
            <a:r>
              <a:rPr lang="en-US" dirty="0"/>
              <a:t>The single rankings also reveal the distribution of score values, similar to a histogram.</a:t>
            </a:r>
            <a:endParaRPr lang="en-DE" dirty="0"/>
          </a:p>
          <a:p>
            <a:endParaRPr lang="en-DE" dirty="0"/>
          </a:p>
          <a:p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55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it possible to find the positions of a classifier in all rankings, we draw lines that connect these positions.</a:t>
            </a:r>
          </a:p>
          <a:p>
            <a:r>
              <a:rPr lang="en-DE" dirty="0"/>
              <a:t>Hovering a classifier highlights </a:t>
            </a:r>
            <a:r>
              <a:rPr lang="en-US" dirty="0"/>
              <a:t>its line for better visibility</a:t>
            </a:r>
            <a:endParaRPr lang="en-DE" dirty="0"/>
          </a:p>
          <a:p>
            <a:endParaRPr lang="en-DE" dirty="0"/>
          </a:p>
          <a:p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25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Classifiers can be grouped by any hyperparameter, here for example the classification method.</a:t>
            </a:r>
          </a:p>
          <a:p>
            <a:endParaRPr lang="en-US" dirty="0"/>
          </a:p>
          <a:p>
            <a:r>
              <a:rPr lang="en-US" dirty="0"/>
              <a:t>For these groups, ClaVis then shows a summary entry with either the mean or median scores, </a:t>
            </a:r>
          </a:p>
          <a:p>
            <a:r>
              <a:rPr lang="en-US" dirty="0"/>
              <a:t>or the scores of the top classifier, based on the current global sorting.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21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groups can be collapsed by clicking on their summary.</a:t>
            </a:r>
          </a:p>
          <a:p>
            <a:r>
              <a:rPr lang="en-US" dirty="0"/>
              <a:t>This reduces clutter and makes a comparison between groups easier.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Here, we are only interested in multi-layer </a:t>
            </a:r>
            <a:r>
              <a:rPr lang="en-US" dirty="0" err="1"/>
              <a:t>perceptrons</a:t>
            </a:r>
            <a:r>
              <a:rPr lang="en-US" dirty="0"/>
              <a:t> and have therefore collapsed all other groups.</a:t>
            </a:r>
          </a:p>
          <a:p>
            <a:endParaRPr lang="en-US" dirty="0"/>
          </a:p>
          <a:p>
            <a:r>
              <a:rPr lang="en-US" dirty="0"/>
              <a:t>Grey bars next to the classifier’s names help to better distinguish the groups.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21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we have grouped the classifiers by one hyperparameter.</a:t>
            </a:r>
          </a:p>
          <a:p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60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a value of 1 leads to the best </a:t>
            </a:r>
            <a:r>
              <a:rPr lang="en-US" b="1" dirty="0"/>
              <a:t>test accuracy AND training time </a:t>
            </a:r>
            <a:r>
              <a:rPr lang="en-US" dirty="0"/>
              <a:t>on average.</a:t>
            </a:r>
          </a:p>
          <a:p>
            <a:r>
              <a:rPr lang="en-US" dirty="0"/>
              <a:t>This is easy to see, since the classifier group for ‘1’ is on the top-most position in the single rankings of those scores.</a:t>
            </a:r>
          </a:p>
          <a:p>
            <a:r>
              <a:rPr lang="en-US" dirty="0"/>
              <a:t>So now we now that 1 would be a good choice for this parameter.</a:t>
            </a: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29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the effect of hyperparameter choices in more detail, </a:t>
            </a:r>
          </a:p>
          <a:p>
            <a:r>
              <a:rPr lang="en-US" dirty="0"/>
              <a:t>we can also analyze the correlation between parameters and scores.</a:t>
            </a:r>
          </a:p>
          <a:p>
            <a:endParaRPr lang="en-US" dirty="0"/>
          </a:p>
          <a:p>
            <a:r>
              <a:rPr lang="en-US" dirty="0"/>
              <a:t>For this task, we implemented a scatterplot that shows this correlation,</a:t>
            </a:r>
          </a:p>
          <a:p>
            <a:r>
              <a:rPr lang="en-US" dirty="0"/>
              <a:t>as well as a correlation matrix, that provides an overview of all pairs of parameters and scores.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8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example, we can use classification for cancer detection, where it can help save human lives!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78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correlation matrix can show us which of these pairs might be interesting to analyze.</a:t>
            </a:r>
          </a:p>
          <a:p>
            <a:endParaRPr lang="en-US" dirty="0"/>
          </a:p>
          <a:p>
            <a:r>
              <a:rPr lang="en-US" dirty="0"/>
              <a:t>In this example, we could click on the matrix cell for </a:t>
            </a:r>
            <a:r>
              <a:rPr lang="en-US" b="1" dirty="0"/>
              <a:t>pooling</a:t>
            </a:r>
            <a:r>
              <a:rPr lang="en-US" dirty="0"/>
              <a:t> versus </a:t>
            </a:r>
            <a:r>
              <a:rPr lang="en-US" b="1" dirty="0"/>
              <a:t>test accuracy </a:t>
            </a:r>
            <a:r>
              <a:rPr lang="en-US" dirty="0"/>
              <a:t>to show the corresponding scatterplot.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33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we do this, we see that there is a strong influence of the pooling method on accuracy.</a:t>
            </a:r>
          </a:p>
          <a:p>
            <a:r>
              <a:rPr lang="en-US" dirty="0"/>
              <a:t>The orange group of classifiers has a significantly lower accuracy then the blue group.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37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pooling method parameter has discrete values, all classifiers would be plotted onto the same horizontal position.</a:t>
            </a:r>
          </a:p>
          <a:p>
            <a:r>
              <a:rPr lang="en-US" dirty="0"/>
              <a:t>We applied some horizontal jitter to better see the distribution.</a:t>
            </a:r>
          </a:p>
          <a:p>
            <a:r>
              <a:rPr lang="en-US" dirty="0"/>
              <a:t>We could also zoom in to get an even clearer image.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37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Apart from general patterns, this view can also show for example outliers that could be further analyzed, to see what separates them from the rest.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37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second example, we first colorized classifiers depending on their optimizer so we can better distinguish the two groups.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089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mapped test accuracy to the y axis, we can see that the orange group performs better, as it is higher up.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73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training time to area shows us, that the orange classifiers are also trained faster, as their areas are smaller!</a:t>
            </a:r>
          </a:p>
          <a:p>
            <a:endParaRPr lang="en-US" dirty="0"/>
          </a:p>
          <a:p>
            <a:r>
              <a:rPr lang="en-US" dirty="0"/>
              <a:t>In this case, we would clearly use the optimizer of the orange classifiers.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563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video shows how we got to the last example:</a:t>
            </a:r>
          </a:p>
          <a:p>
            <a:pPr lvl="1"/>
            <a:r>
              <a:rPr lang="en-US" dirty="0"/>
              <a:t>First, we click on the correlation matrix to show the corresponding scatterplot,</a:t>
            </a:r>
            <a:endParaRPr lang="en-DE" dirty="0"/>
          </a:p>
          <a:p>
            <a:pPr lvl="1"/>
            <a:r>
              <a:rPr lang="en-US" dirty="0"/>
              <a:t>then, we c</a:t>
            </a:r>
            <a:r>
              <a:rPr lang="en-DE" dirty="0"/>
              <a:t>olor</a:t>
            </a:r>
            <a:r>
              <a:rPr lang="en-US" dirty="0" err="1"/>
              <a:t>ize</a:t>
            </a:r>
            <a:r>
              <a:rPr lang="en-DE" dirty="0"/>
              <a:t> by optimizer</a:t>
            </a:r>
            <a:r>
              <a:rPr lang="en-US" dirty="0"/>
              <a:t>,</a:t>
            </a:r>
            <a:endParaRPr lang="en-DE" dirty="0"/>
          </a:p>
          <a:p>
            <a:pPr lvl="1"/>
            <a:r>
              <a:rPr lang="en-US" dirty="0"/>
              <a:t>next, we m</a:t>
            </a:r>
            <a:r>
              <a:rPr lang="en-DE" dirty="0"/>
              <a:t>ap training time to area</a:t>
            </a:r>
            <a:r>
              <a:rPr lang="en-US" dirty="0"/>
              <a:t>,</a:t>
            </a:r>
            <a:endParaRPr lang="en-DE" dirty="0"/>
          </a:p>
          <a:p>
            <a:pPr lvl="1"/>
            <a:r>
              <a:rPr lang="en-US" dirty="0"/>
              <a:t>and last, we can also s</a:t>
            </a:r>
            <a:r>
              <a:rPr lang="en-DE" dirty="0"/>
              <a:t>ho</a:t>
            </a:r>
            <a:r>
              <a:rPr lang="de-DE" dirty="0"/>
              <a:t>w</a:t>
            </a:r>
            <a:r>
              <a:rPr lang="en-DE" dirty="0"/>
              <a:t> labels</a:t>
            </a:r>
            <a:r>
              <a:rPr lang="en-US" dirty="0"/>
              <a:t>, to identify the classifiers.</a:t>
            </a:r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49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interesting task is to compare classifiers based on their predictions.</a:t>
            </a:r>
          </a:p>
          <a:p>
            <a:r>
              <a:rPr lang="en-US" dirty="0"/>
              <a:t>This allows to see how parameters influence the predicted class labels and probabilities.</a:t>
            </a:r>
          </a:p>
          <a:p>
            <a:endParaRPr lang="en-US" dirty="0"/>
          </a:p>
          <a:p>
            <a:r>
              <a:rPr lang="en-US" dirty="0"/>
              <a:t>It is important, that predictions are not only </a:t>
            </a:r>
            <a:r>
              <a:rPr lang="en-US" b="1" dirty="0"/>
              <a:t>correct,</a:t>
            </a:r>
            <a:r>
              <a:rPr lang="en-US" dirty="0"/>
              <a:t> they also need to have </a:t>
            </a:r>
            <a:r>
              <a:rPr lang="en-US" b="1" dirty="0"/>
              <a:t>confident probabilities </a:t>
            </a:r>
            <a:r>
              <a:rPr lang="en-US" b="0" dirty="0"/>
              <a:t>to be reliable.</a:t>
            </a:r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765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analysis of classifiers’ prediction behavior, we implemented a similarity map.</a:t>
            </a:r>
          </a:p>
          <a:p>
            <a:endParaRPr lang="en-US" dirty="0"/>
          </a:p>
          <a:p>
            <a:r>
              <a:rPr lang="en-US" dirty="0"/>
              <a:t>To draw it, we first take the predictions or predicted probabilities of all classifiers and flatten them into vectors.</a:t>
            </a:r>
          </a:p>
          <a:p>
            <a:r>
              <a:rPr lang="en-US" dirty="0"/>
              <a:t>This gives us one vector for each classifier.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On the other hand, creating a good classifier is hard, since there are</a:t>
            </a:r>
          </a:p>
          <a:p>
            <a:r>
              <a:rPr lang="en-US" sz="1800" dirty="0"/>
              <a:t>Different types of </a:t>
            </a:r>
            <a:r>
              <a:rPr lang="en-US" sz="1800" i="1" dirty="0"/>
              <a:t>data</a:t>
            </a:r>
            <a:r>
              <a:rPr lang="en-US" sz="1800" dirty="0"/>
              <a:t> and </a:t>
            </a:r>
            <a:r>
              <a:rPr lang="en-US" sz="1800" i="1" dirty="0"/>
              <a:t>features</a:t>
            </a:r>
            <a:endParaRPr lang="en-DE" sz="1800" i="1" dirty="0"/>
          </a:p>
          <a:p>
            <a:pPr lvl="1"/>
            <a:r>
              <a:rPr lang="en-US" sz="1800" dirty="0"/>
              <a:t>For example images, text, or speech, </a:t>
            </a:r>
            <a:r>
              <a:rPr lang="en-US" sz="1800" dirty="0" err="1"/>
              <a:t>...</a:t>
            </a:r>
            <a:endParaRPr lang="en-US" sz="1800" dirty="0"/>
          </a:p>
          <a:p>
            <a:r>
              <a:rPr lang="en-US" sz="1800" dirty="0"/>
              <a:t>Many </a:t>
            </a:r>
            <a:r>
              <a:rPr lang="en-DE" sz="1800" i="1" dirty="0"/>
              <a:t>c</a:t>
            </a:r>
            <a:r>
              <a:rPr lang="de-DE" sz="1800" i="1" dirty="0"/>
              <a:t>l</a:t>
            </a:r>
            <a:r>
              <a:rPr lang="en-DE" sz="1800" i="1" dirty="0"/>
              <a:t>a</a:t>
            </a:r>
            <a:r>
              <a:rPr lang="de-DE" sz="1800" i="1" dirty="0"/>
              <a:t>s</a:t>
            </a:r>
            <a:r>
              <a:rPr lang="en-DE" sz="1800" i="1" dirty="0"/>
              <a:t>s</a:t>
            </a:r>
            <a:r>
              <a:rPr lang="de-DE" sz="1800" i="1" dirty="0"/>
              <a:t>i</a:t>
            </a:r>
            <a:r>
              <a:rPr lang="en-DE" sz="1800" i="1" dirty="0"/>
              <a:t>f</a:t>
            </a:r>
            <a:r>
              <a:rPr lang="de-DE" sz="1800" i="1" dirty="0"/>
              <a:t>i</a:t>
            </a:r>
            <a:r>
              <a:rPr lang="en-DE" sz="1800" i="1" dirty="0"/>
              <a:t>c</a:t>
            </a:r>
            <a:r>
              <a:rPr lang="de-DE" sz="1800" i="1" dirty="0"/>
              <a:t>a</a:t>
            </a:r>
            <a:r>
              <a:rPr lang="en-DE" sz="1800" i="1" dirty="0"/>
              <a:t>tion m</a:t>
            </a:r>
            <a:r>
              <a:rPr lang="de-DE" sz="1800" i="1" dirty="0"/>
              <a:t>e</a:t>
            </a:r>
            <a:r>
              <a:rPr lang="en-DE" sz="1800" i="1" dirty="0"/>
              <a:t>t</a:t>
            </a:r>
            <a:r>
              <a:rPr lang="de-DE" sz="1800" i="1" dirty="0"/>
              <a:t>h</a:t>
            </a:r>
            <a:r>
              <a:rPr lang="en-DE" sz="1800" i="1" dirty="0"/>
              <a:t>o</a:t>
            </a:r>
            <a:r>
              <a:rPr lang="de-DE" sz="1800" i="1" dirty="0"/>
              <a:t>d</a:t>
            </a:r>
            <a:r>
              <a:rPr lang="en-DE" sz="1800" i="1" dirty="0"/>
              <a:t>s</a:t>
            </a:r>
          </a:p>
          <a:p>
            <a:pPr lvl="1"/>
            <a:r>
              <a:rPr lang="en-US" sz="1800" dirty="0"/>
              <a:t>Such as neural networks, Random Forest classifiers</a:t>
            </a:r>
            <a:r>
              <a:rPr lang="en-DE" sz="1800" dirty="0"/>
              <a:t>,</a:t>
            </a:r>
            <a:r>
              <a:rPr lang="en-US" sz="1800" dirty="0"/>
              <a:t> or support vector machines,</a:t>
            </a:r>
            <a:r>
              <a:rPr lang="en-DE" sz="1800" dirty="0"/>
              <a:t> </a:t>
            </a:r>
            <a:r>
              <a:rPr lang="en-US" sz="1800" dirty="0" err="1"/>
              <a:t>...</a:t>
            </a:r>
            <a:endParaRPr lang="en-US" sz="1800" dirty="0"/>
          </a:p>
          <a:p>
            <a:r>
              <a:rPr lang="en-US" sz="1800" dirty="0"/>
              <a:t>And most of those methods have l</a:t>
            </a:r>
            <a:r>
              <a:rPr lang="en-DE" sz="1800" dirty="0"/>
              <a:t>ots of</a:t>
            </a:r>
            <a:r>
              <a:rPr lang="en-US" sz="1800" dirty="0"/>
              <a:t> </a:t>
            </a:r>
            <a:r>
              <a:rPr lang="en-DE" sz="1800" i="1" dirty="0"/>
              <a:t>h</a:t>
            </a:r>
            <a:r>
              <a:rPr lang="de-DE" sz="1800" i="1" dirty="0"/>
              <a:t>y</a:t>
            </a:r>
            <a:r>
              <a:rPr lang="en-DE" sz="1800" i="1" dirty="0"/>
              <a:t>p</a:t>
            </a:r>
            <a:r>
              <a:rPr lang="de-DE" sz="1800" i="1" dirty="0"/>
              <a:t>e</a:t>
            </a:r>
            <a:r>
              <a:rPr lang="en-DE" sz="1800" i="1" dirty="0"/>
              <a:t>r</a:t>
            </a:r>
            <a:r>
              <a:rPr lang="en-US" sz="1800" i="1" dirty="0"/>
              <a:t>parameters </a:t>
            </a:r>
            <a:r>
              <a:rPr lang="en-US" sz="1800" i="0" dirty="0"/>
              <a:t>that we need to configure</a:t>
            </a:r>
            <a:endParaRPr lang="en-DE" sz="1800" i="1" dirty="0"/>
          </a:p>
          <a:p>
            <a:pPr lvl="1"/>
            <a:r>
              <a:rPr lang="en-US" sz="1800" dirty="0"/>
              <a:t>Like optimizer, learning rate, or network architecture </a:t>
            </a:r>
            <a:r>
              <a:rPr lang="en-US" sz="1800" dirty="0" err="1"/>
              <a:t>...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12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then use dimensionality reduction in order to project these vectors down to two dimensions.</a:t>
            </a:r>
          </a:p>
          <a:p>
            <a:r>
              <a:rPr lang="en-US" dirty="0"/>
              <a:t>A scatterplot can then be drawn to visualize this two-dimensional data.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93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scatterplot, closeness should indicate a similar prediction behavior.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9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added two baselines for reference:</a:t>
            </a:r>
          </a:p>
          <a:p>
            <a:endParaRPr lang="en-US" dirty="0"/>
          </a:p>
          <a:p>
            <a:r>
              <a:rPr lang="en-US" dirty="0"/>
              <a:t>The optimal classifier produces perfect predictions </a:t>
            </a:r>
          </a:p>
          <a:p>
            <a:r>
              <a:rPr lang="en-US" dirty="0"/>
              <a:t>and the naïve classifier predicts the biggest class of the dataset for all data samples. </a:t>
            </a:r>
          </a:p>
          <a:p>
            <a:pPr lvl="1"/>
            <a:r>
              <a:rPr lang="en-US" dirty="0"/>
              <a:t>The second one is also referred to as a majority class baseline.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9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check whether the similarity map works, we trained some very different types of classifiers, like </a:t>
            </a:r>
          </a:p>
          <a:p>
            <a:pPr lvl="1"/>
            <a:r>
              <a:rPr lang="en-US" dirty="0"/>
              <a:t>tree-based classifiers, </a:t>
            </a:r>
          </a:p>
          <a:p>
            <a:pPr lvl="1"/>
            <a:r>
              <a:rPr lang="en-US" dirty="0"/>
              <a:t>support vector machines,  </a:t>
            </a:r>
          </a:p>
          <a:p>
            <a:pPr lvl="1"/>
            <a:r>
              <a:rPr lang="en-US" dirty="0"/>
              <a:t>and k-nearest neighbor classifiers.</a:t>
            </a:r>
          </a:p>
          <a:p>
            <a:r>
              <a:rPr lang="en-US" dirty="0"/>
              <a:t>We colorize them by their classification method, </a:t>
            </a:r>
          </a:p>
          <a:p>
            <a:r>
              <a:rPr lang="en-US" dirty="0"/>
              <a:t>and indeed, we can see, what we would expect:</a:t>
            </a:r>
          </a:p>
          <a:p>
            <a:pPr lvl="1"/>
            <a:r>
              <a:rPr lang="en-US" dirty="0"/>
              <a:t>C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o</a:t>
            </a:r>
            <a:r>
              <a:rPr lang="en-DE" dirty="0"/>
              <a:t>f the same </a:t>
            </a:r>
            <a:r>
              <a:rPr lang="en-US" dirty="0"/>
              <a:t>method</a:t>
            </a:r>
            <a:r>
              <a:rPr lang="en-DE" dirty="0"/>
              <a:t> are </a:t>
            </a:r>
            <a:r>
              <a:rPr lang="de-DE" dirty="0"/>
              <a:t>c</a:t>
            </a:r>
            <a:r>
              <a:rPr lang="en-US" dirty="0"/>
              <a:t>loser to each other </a:t>
            </a:r>
          </a:p>
          <a:p>
            <a:pPr lvl="1"/>
            <a:r>
              <a:rPr lang="en-US" dirty="0"/>
              <a:t>than to those of a different method.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047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take the same classifiers and colorize them by accuracy.</a:t>
            </a:r>
          </a:p>
          <a:p>
            <a:r>
              <a:rPr lang="en-US" dirty="0"/>
              <a:t>We can see that </a:t>
            </a:r>
            <a:r>
              <a:rPr lang="de-DE" dirty="0"/>
              <a:t>g</a:t>
            </a:r>
            <a:r>
              <a:rPr lang="en-DE" dirty="0"/>
              <a:t>o</a:t>
            </a:r>
            <a:r>
              <a:rPr lang="de-DE" dirty="0"/>
              <a:t>o</a:t>
            </a:r>
            <a:r>
              <a:rPr lang="en-DE" dirty="0"/>
              <a:t>d </a:t>
            </a:r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US" dirty="0"/>
              <a:t>, here in green,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r</a:t>
            </a:r>
            <a:r>
              <a:rPr lang="de-DE" dirty="0"/>
              <a:t>e</a:t>
            </a:r>
            <a:r>
              <a:rPr lang="en-US" dirty="0"/>
              <a:t> generally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o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o</a:t>
            </a:r>
            <a:r>
              <a:rPr lang="en-DE" dirty="0"/>
              <a:t>p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e</a:t>
            </a:r>
            <a:r>
              <a:rPr lang="en-DE" dirty="0"/>
              <a:t>d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en-US" dirty="0"/>
              <a:t> than bad classifiers.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classifiers are green, but far away from the optimal predictions, they have high accuracy but might have less confidence.</a:t>
            </a:r>
          </a:p>
          <a:p>
            <a:r>
              <a:rPr lang="en-US" dirty="0"/>
              <a:t>But this effect can also be an artifact of the dimensionality reduction algorithm, so it is important to try different ones!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97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similarity map visualization also works when showing lots of classifiers at once.</a:t>
            </a:r>
          </a:p>
          <a:p>
            <a:endParaRPr lang="en-US" dirty="0"/>
          </a:p>
          <a:p>
            <a:r>
              <a:rPr lang="en-US" dirty="0"/>
              <a:t>When we colorize them by</a:t>
            </a:r>
            <a:r>
              <a:rPr lang="en-DE" dirty="0"/>
              <a:t> </a:t>
            </a:r>
            <a:r>
              <a:rPr lang="de-DE" dirty="0"/>
              <a:t>o</a:t>
            </a:r>
            <a:r>
              <a:rPr lang="en-DE" dirty="0"/>
              <a:t>p</a:t>
            </a:r>
            <a:r>
              <a:rPr lang="de-DE" dirty="0"/>
              <a:t>t</a:t>
            </a:r>
            <a:r>
              <a:rPr lang="en-DE" dirty="0"/>
              <a:t>i</a:t>
            </a:r>
            <a:r>
              <a:rPr lang="de-DE" dirty="0"/>
              <a:t>m</a:t>
            </a:r>
            <a:r>
              <a:rPr lang="en-DE" dirty="0"/>
              <a:t>i</a:t>
            </a:r>
            <a:r>
              <a:rPr lang="de-DE" dirty="0"/>
              <a:t>z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US" dirty="0"/>
              <a:t>, we can see that the optimizer choice seems to strongly</a:t>
            </a:r>
            <a:r>
              <a:rPr lang="en-DE" dirty="0"/>
              <a:t> 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f</a:t>
            </a:r>
            <a:r>
              <a:rPr lang="en-DE" dirty="0"/>
              <a:t>luence prediction</a:t>
            </a:r>
            <a:r>
              <a:rPr lang="en-US" dirty="0"/>
              <a:t>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033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colorizing by </a:t>
            </a:r>
            <a:r>
              <a:rPr lang="en-DE" dirty="0"/>
              <a:t>accuracy</a:t>
            </a:r>
            <a:r>
              <a:rPr lang="en-US" dirty="0"/>
              <a:t> and comparing the two images, we see that</a:t>
            </a:r>
            <a:r>
              <a:rPr lang="en-DE" dirty="0"/>
              <a:t> </a:t>
            </a:r>
            <a:r>
              <a:rPr lang="en-US" dirty="0"/>
              <a:t>the ‘blue</a:t>
            </a:r>
            <a:r>
              <a:rPr lang="en-DE" dirty="0"/>
              <a:t> optimizer</a:t>
            </a:r>
            <a:r>
              <a:rPr lang="en-US" dirty="0"/>
              <a:t>’</a:t>
            </a:r>
            <a:r>
              <a:rPr lang="en-DE" dirty="0"/>
              <a:t> </a:t>
            </a:r>
            <a:r>
              <a:rPr lang="en-US" dirty="0"/>
              <a:t>generally works</a:t>
            </a:r>
            <a:r>
              <a:rPr lang="en-DE" dirty="0"/>
              <a:t> better than the other</a:t>
            </a:r>
            <a:r>
              <a:rPr lang="en-US" dirty="0"/>
              <a:t> one.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03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in all cases!</a:t>
            </a:r>
          </a:p>
          <a:p>
            <a:pPr lvl="1"/>
            <a:r>
              <a:rPr lang="en-US" dirty="0"/>
              <a:t>There are blue classifiers that are far away from the optimum</a:t>
            </a:r>
          </a:p>
          <a:p>
            <a:pPr lvl="1"/>
            <a:r>
              <a:rPr lang="en-US" dirty="0"/>
              <a:t>and have a low accuracy, as indicated by their color.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033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behavior of classifiers can also be interesting.</a:t>
            </a:r>
          </a:p>
          <a:p>
            <a:r>
              <a:rPr lang="en-US" dirty="0"/>
              <a:t>We can analyze how fast classifiers learn and whether they have issues such as overfitting by analyzing their training history.</a:t>
            </a: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142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visualize this history as a line chart with</a:t>
            </a:r>
          </a:p>
          <a:p>
            <a:r>
              <a:rPr lang="en-US" b="1" dirty="0"/>
              <a:t>d</a:t>
            </a:r>
            <a:r>
              <a:rPr lang="en-DE" b="1" dirty="0"/>
              <a:t>a</a:t>
            </a:r>
            <a:r>
              <a:rPr lang="de-DE" b="1" dirty="0"/>
              <a:t>s</a:t>
            </a:r>
            <a:r>
              <a:rPr lang="en-DE" b="1" dirty="0"/>
              <a:t>h</a:t>
            </a:r>
            <a:r>
              <a:rPr lang="de-DE" b="1" dirty="0"/>
              <a:t>e</a:t>
            </a:r>
            <a:r>
              <a:rPr lang="en-DE" b="1" dirty="0"/>
              <a:t>d</a:t>
            </a:r>
            <a:r>
              <a:rPr lang="en-DE" dirty="0"/>
              <a:t> 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US" dirty="0"/>
              <a:t> for</a:t>
            </a:r>
            <a:r>
              <a:rPr lang="en-DE" dirty="0"/>
              <a:t> </a:t>
            </a:r>
            <a:r>
              <a:rPr lang="en-US" dirty="0"/>
              <a:t>the </a:t>
            </a:r>
            <a:r>
              <a:rPr lang="de-DE" dirty="0"/>
              <a:t>t</a:t>
            </a:r>
            <a:r>
              <a:rPr lang="en-DE" dirty="0"/>
              <a:t>r</a:t>
            </a:r>
            <a:r>
              <a:rPr lang="de-DE" dirty="0"/>
              <a:t>a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 err="1"/>
              <a:t>i</a:t>
            </a:r>
            <a:r>
              <a:rPr lang="de-DE" dirty="0" err="1"/>
              <a:t>ng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o</a:t>
            </a:r>
            <a:r>
              <a:rPr lang="en-DE" dirty="0"/>
              <a:t>r</a:t>
            </a:r>
            <a:r>
              <a:rPr lang="de-DE" dirty="0"/>
              <a:t>e</a:t>
            </a:r>
            <a:r>
              <a:rPr lang="en-US" dirty="0"/>
              <a:t>s</a:t>
            </a:r>
          </a:p>
          <a:p>
            <a:r>
              <a:rPr lang="en-US" dirty="0"/>
              <a:t>and</a:t>
            </a:r>
            <a:r>
              <a:rPr lang="en-DE" dirty="0"/>
              <a:t> </a:t>
            </a:r>
            <a:r>
              <a:rPr lang="de-DE" b="1" dirty="0"/>
              <a:t>s</a:t>
            </a:r>
            <a:r>
              <a:rPr lang="en-DE" b="1" dirty="0"/>
              <a:t>o</a:t>
            </a:r>
            <a:r>
              <a:rPr lang="de-DE" b="1" dirty="0"/>
              <a:t>l</a:t>
            </a:r>
            <a:r>
              <a:rPr lang="en-DE" b="1" dirty="0" err="1"/>
              <a:t>i</a:t>
            </a:r>
            <a:r>
              <a:rPr lang="de-DE" b="1" dirty="0"/>
              <a:t>d</a:t>
            </a:r>
            <a:r>
              <a:rPr lang="en-DE" dirty="0"/>
              <a:t> 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US" dirty="0"/>
              <a:t> for</a:t>
            </a:r>
            <a:r>
              <a:rPr lang="en-DE" dirty="0"/>
              <a:t> </a:t>
            </a:r>
            <a:r>
              <a:rPr lang="en-US" dirty="0"/>
              <a:t>the test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o</a:t>
            </a:r>
            <a:r>
              <a:rPr lang="en-DE" dirty="0"/>
              <a:t>r</a:t>
            </a:r>
            <a:r>
              <a:rPr lang="en-US" dirty="0" err="1"/>
              <a:t>es</a:t>
            </a:r>
            <a:r>
              <a:rPr lang="en-US" dirty="0"/>
              <a:t>.</a:t>
            </a: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need to support developers in creating good classifiers, were the exact meaning of ‘good’ depends on the actual use case.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be able to do this, developers need to understand, </a:t>
            </a:r>
          </a:p>
          <a:p>
            <a:pPr marL="0" indent="0">
              <a:buNone/>
            </a:pPr>
            <a:r>
              <a:rPr lang="en-US" dirty="0"/>
              <a:t>how hyperparameters influence the training of a classifier,</a:t>
            </a:r>
          </a:p>
          <a:p>
            <a:pPr marL="0" indent="0">
              <a:buNone/>
            </a:pPr>
            <a:r>
              <a:rPr lang="en-US" dirty="0"/>
              <a:t>so they can choose the best values for those parameters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471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have two </a:t>
            </a:r>
            <a:r>
              <a:rPr lang="de-DE" dirty="0"/>
              <a:t>g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p</a:t>
            </a:r>
            <a:r>
              <a:rPr lang="en-DE" dirty="0"/>
              <a:t>s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,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l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d</a:t>
            </a:r>
            <a:r>
              <a:rPr lang="en-US" dirty="0"/>
              <a:t> orange and green.</a:t>
            </a: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1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We </a:t>
            </a:r>
            <a:r>
              <a:rPr lang="de-DE" dirty="0"/>
              <a:t>c</a:t>
            </a:r>
            <a:r>
              <a:rPr lang="en-DE" dirty="0"/>
              <a:t>a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t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g</a:t>
            </a:r>
            <a:r>
              <a:rPr lang="en-DE" dirty="0"/>
              <a:t>r</a:t>
            </a:r>
            <a:r>
              <a:rPr lang="de-DE" dirty="0"/>
              <a:t>e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k</a:t>
            </a:r>
            <a:r>
              <a:rPr lang="en-DE" dirty="0"/>
              <a:t>e </a:t>
            </a:r>
            <a:r>
              <a:rPr lang="de-DE" dirty="0"/>
              <a:t>l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g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a</a:t>
            </a:r>
            <a:r>
              <a:rPr lang="en-DE" dirty="0"/>
              <a:t>c</a:t>
            </a:r>
            <a:r>
              <a:rPr lang="de-DE" dirty="0"/>
              <a:t>h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en-US" dirty="0"/>
              <a:t>maximum accuracy.</a:t>
            </a: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1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t</a:t>
            </a:r>
            <a:r>
              <a:rPr lang="de-DE" dirty="0"/>
              <a:t>h</a:t>
            </a:r>
            <a:r>
              <a:rPr lang="en-DE" dirty="0"/>
              <a:t>ey also have sudden drops</a:t>
            </a:r>
            <a:r>
              <a:rPr lang="en-US" dirty="0"/>
              <a:t> in accuracy</a:t>
            </a:r>
            <a:r>
              <a:rPr lang="en-DE" dirty="0"/>
              <a:t>,</a:t>
            </a:r>
            <a:endParaRPr lang="en-US" dirty="0"/>
          </a:p>
          <a:p>
            <a:r>
              <a:rPr lang="en-DE" dirty="0"/>
              <a:t>wh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o</a:t>
            </a:r>
            <a:r>
              <a:rPr lang="en-DE" dirty="0"/>
              <a:t>r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/>
              <a:t>e 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e</a:t>
            </a:r>
            <a:r>
              <a:rPr lang="en-DE" dirty="0"/>
              <a:t>s </a:t>
            </a:r>
            <a:r>
              <a:rPr lang="de-DE" dirty="0"/>
              <a:t>a</a:t>
            </a:r>
            <a:r>
              <a:rPr lang="en-DE" dirty="0"/>
              <a:t>r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en-US" dirty="0"/>
              <a:t>much </a:t>
            </a:r>
            <a:r>
              <a:rPr lang="de-DE" dirty="0"/>
              <a:t>m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e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a</a:t>
            </a:r>
            <a:r>
              <a:rPr lang="en-DE" dirty="0"/>
              <a:t>b</a:t>
            </a:r>
            <a:r>
              <a:rPr lang="de-DE" dirty="0"/>
              <a:t>l</a:t>
            </a:r>
            <a:r>
              <a:rPr lang="en-DE" dirty="0"/>
              <a:t>e</a:t>
            </a:r>
            <a:r>
              <a:rPr lang="en-US" dirty="0"/>
              <a:t>.</a:t>
            </a: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1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so many lines at once leads to clutter </a:t>
            </a:r>
          </a:p>
          <a:p>
            <a:r>
              <a:rPr lang="en-US" dirty="0"/>
              <a:t>and makes it hard to see differences between groups.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691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this visualization allows the user to switch to only s</a:t>
            </a:r>
            <a:r>
              <a:rPr lang="en-DE" dirty="0"/>
              <a:t>howing </a:t>
            </a:r>
            <a:r>
              <a:rPr lang="en-US" dirty="0"/>
              <a:t>the </a:t>
            </a:r>
            <a:r>
              <a:rPr lang="en-DE" b="1" dirty="0"/>
              <a:t>mean and conf</a:t>
            </a:r>
            <a:r>
              <a:rPr lang="de-DE" b="1" dirty="0"/>
              <a:t>i</a:t>
            </a:r>
            <a:r>
              <a:rPr lang="en-DE" b="1" dirty="0"/>
              <a:t>d</a:t>
            </a:r>
            <a:r>
              <a:rPr lang="de-DE" b="1" dirty="0"/>
              <a:t>e</a:t>
            </a:r>
            <a:r>
              <a:rPr lang="en-DE" b="1" dirty="0"/>
              <a:t>n</a:t>
            </a:r>
            <a:r>
              <a:rPr lang="de-DE" b="1" dirty="0"/>
              <a:t>c</a:t>
            </a:r>
            <a:r>
              <a:rPr lang="en-DE" b="1" dirty="0"/>
              <a:t>e interval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a</a:t>
            </a:r>
            <a:r>
              <a:rPr lang="de-DE" dirty="0"/>
              <a:t>c</a:t>
            </a:r>
            <a:r>
              <a:rPr lang="en-DE" dirty="0"/>
              <a:t>h </a:t>
            </a:r>
            <a:r>
              <a:rPr lang="de-DE" dirty="0"/>
              <a:t>g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p</a:t>
            </a:r>
            <a:r>
              <a:rPr lang="en-US" dirty="0"/>
              <a:t>.</a:t>
            </a:r>
          </a:p>
          <a:p>
            <a:r>
              <a:rPr lang="en-US" dirty="0"/>
              <a:t>They are shown for both training and test scores, but the training scores can also be hidden for even less clutter.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691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see a video demo of this visualization:</a:t>
            </a:r>
          </a:p>
          <a:p>
            <a:endParaRPr lang="en-US" dirty="0"/>
          </a:p>
          <a:p>
            <a:r>
              <a:rPr lang="en-US" dirty="0"/>
              <a:t>In this example, we first highlight some classifiers via a legend,</a:t>
            </a:r>
          </a:p>
          <a:p>
            <a:r>
              <a:rPr lang="en-US" dirty="0"/>
              <a:t>we then try smoothing the lines,</a:t>
            </a:r>
          </a:p>
          <a:p>
            <a:r>
              <a:rPr lang="en-US" dirty="0"/>
              <a:t>and finally, we switch to the aggregated view.</a:t>
            </a:r>
            <a:endParaRPr lang="en-DE" dirty="0"/>
          </a:p>
          <a:p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260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last task I want demonstrate in this talk is the analysis of class confusion.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Classifiers can struggle with some classes more than with others.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example, it is easier to confuse a cat with a dog, </a:t>
            </a:r>
          </a:p>
          <a:p>
            <a:pPr marL="0" indent="0">
              <a:buNone/>
            </a:pPr>
            <a:r>
              <a:rPr lang="en-US" dirty="0"/>
              <a:t>than to confuse a cat with a ship or a plane.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Confusion matrices show how often a classifier confused all pairs of classes.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ClaVis</a:t>
            </a:r>
            <a:r>
              <a:rPr lang="en-US" dirty="0"/>
              <a:t> provides color-coded confusion matrices for single classifiers as well as for multiple classifiers at once.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181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good classifiers, the diagonal which shows the correctly classified samples, dominates the view.</a:t>
            </a:r>
          </a:p>
          <a:p>
            <a:pPr marL="0" indent="0">
              <a:buNone/>
            </a:pPr>
            <a:r>
              <a:rPr lang="en-US" dirty="0"/>
              <a:t>This makes it hard to see the errors.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we use the color map to only colorize </a:t>
            </a:r>
            <a:r>
              <a:rPr lang="en-US" b="1" dirty="0"/>
              <a:t>errors</a:t>
            </a:r>
            <a:r>
              <a:rPr lang="en-US" dirty="0"/>
              <a:t>, we can see them much more clearly.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181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I’ve shown you how </a:t>
            </a:r>
            <a:r>
              <a:rPr lang="en-US" dirty="0" err="1"/>
              <a:t>ClaVis</a:t>
            </a:r>
            <a:r>
              <a:rPr lang="en-US" dirty="0"/>
              <a:t> helps to understand the influence of hyperparameters, I want to explain how we designed and evaluated it.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235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based our design process on design study methodology.</a:t>
            </a:r>
          </a:p>
          <a:p>
            <a:endParaRPr lang="en-US" dirty="0"/>
          </a:p>
          <a:p>
            <a:r>
              <a:rPr lang="en-US" dirty="0"/>
              <a:t>During the design phase, three visualization experts cooperated with three machine learning experts</a:t>
            </a:r>
          </a:p>
          <a:p>
            <a:r>
              <a:rPr lang="en-US" dirty="0"/>
              <a:t>who are doing research at another institute of our university.</a:t>
            </a:r>
          </a:p>
          <a:p>
            <a:endParaRPr lang="en-US" dirty="0"/>
          </a:p>
          <a:p>
            <a:r>
              <a:rPr lang="en-US" dirty="0"/>
              <a:t>These machine learning experts have used classification for natural language processing before</a:t>
            </a:r>
          </a:p>
          <a:p>
            <a:r>
              <a:rPr lang="en-US" dirty="0"/>
              <a:t>and provided us with a lot of information and feedback in our regular meetings.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18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many developers, the state of the art process looks like this:</a:t>
            </a:r>
          </a:p>
          <a:p>
            <a:endParaRPr lang="en-US" dirty="0"/>
          </a:p>
          <a:p>
            <a:r>
              <a:rPr lang="en-US" dirty="0"/>
              <a:t>They choose initial hyperparameter values,</a:t>
            </a:r>
          </a:p>
          <a:p>
            <a:r>
              <a:rPr lang="en-US" dirty="0"/>
              <a:t>train and test classifiers,</a:t>
            </a:r>
          </a:p>
          <a:p>
            <a:r>
              <a:rPr lang="en-US" dirty="0"/>
              <a:t>and if they don’t work well enough, </a:t>
            </a:r>
          </a:p>
          <a:p>
            <a:r>
              <a:rPr lang="en-US" dirty="0"/>
              <a:t>the developers try to find better values based on the results.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9352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see whether the workflow and visualizations are understandable,</a:t>
            </a:r>
          </a:p>
          <a:p>
            <a:r>
              <a:rPr lang="en-US" dirty="0"/>
              <a:t>we showed a demo of </a:t>
            </a:r>
            <a:r>
              <a:rPr lang="en-US" dirty="0" err="1"/>
              <a:t>ClaVis</a:t>
            </a:r>
            <a:r>
              <a:rPr lang="en-US" dirty="0"/>
              <a:t> to students and faculty members, who had not seen it before.</a:t>
            </a:r>
          </a:p>
          <a:p>
            <a:endParaRPr lang="en-US" dirty="0"/>
          </a:p>
          <a:p>
            <a:r>
              <a:rPr lang="en-US" dirty="0"/>
              <a:t>Based on their feedback, we improved ClaVis’ usability and added some requested features.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821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conducted a final evaluation through two case studies.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these studies, the main developer of </a:t>
            </a:r>
            <a:r>
              <a:rPr lang="en-US" dirty="0" err="1"/>
              <a:t>ClaVis</a:t>
            </a:r>
            <a:r>
              <a:rPr lang="en-US" dirty="0"/>
              <a:t> performed pair analytics sessions together with two of the machine learning experts.</a:t>
            </a:r>
          </a:p>
          <a:p>
            <a:r>
              <a:rPr lang="en-US" dirty="0"/>
              <a:t>This approach allowed the experts to use all features without the need for any prior training.</a:t>
            </a:r>
          </a:p>
          <a:p>
            <a:endParaRPr lang="en-US" dirty="0"/>
          </a:p>
          <a:p>
            <a:r>
              <a:rPr lang="en-US" dirty="0"/>
              <a:t>We let the experts choose datasets from their own domain of natural language processing.</a:t>
            </a:r>
          </a:p>
          <a:p>
            <a:r>
              <a:rPr lang="en-US" dirty="0"/>
              <a:t>They chose datasets that they have already worked with in the past,</a:t>
            </a:r>
          </a:p>
          <a:p>
            <a:r>
              <a:rPr lang="en-US" dirty="0"/>
              <a:t>since we wanted to know whether ClaVis helps them to find new insights.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821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indeed, besides confirming prior insights, we also made some new findings!</a:t>
            </a:r>
          </a:p>
          <a:p>
            <a:endParaRPr lang="en-US" dirty="0"/>
          </a:p>
          <a:p>
            <a:pPr lvl="0"/>
            <a:r>
              <a:rPr lang="en-US" dirty="0"/>
              <a:t>I presented some of them in this talk, these and more are described in our paper in further detail.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821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brings us to the conclusion of this talk.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56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demonstrated, how ClaVis supports developers in better understanding the influence of hyperparameters on classifiers.</a:t>
            </a:r>
          </a:p>
          <a:p>
            <a:endParaRPr lang="en-US" dirty="0"/>
          </a:p>
          <a:p>
            <a:r>
              <a:rPr lang="en-US" dirty="0"/>
              <a:t>To do this, </a:t>
            </a:r>
            <a:r>
              <a:rPr lang="en-US" dirty="0" err="1"/>
              <a:t>ClaVis</a:t>
            </a:r>
            <a:r>
              <a:rPr lang="en-US" dirty="0"/>
              <a:t> uses </a:t>
            </a:r>
            <a:r>
              <a:rPr lang="en-US" b="1" dirty="0"/>
              <a:t>visual parameter space analysis</a:t>
            </a:r>
            <a:r>
              <a:rPr lang="en-US" dirty="0"/>
              <a:t>, where we</a:t>
            </a:r>
          </a:p>
          <a:p>
            <a:pPr lvl="1"/>
            <a:r>
              <a:rPr lang="en-US" dirty="0"/>
              <a:t>first sample the parameter space and train classifiers</a:t>
            </a:r>
          </a:p>
          <a:p>
            <a:pPr lvl="1"/>
            <a:r>
              <a:rPr lang="en-US" dirty="0"/>
              <a:t>and then visually analyze the classifier’s scores, predictions, and training history.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This leads us to insight and allows for an </a:t>
            </a:r>
            <a:r>
              <a:rPr lang="en-US" b="1" dirty="0"/>
              <a:t>informed</a:t>
            </a:r>
            <a:r>
              <a:rPr lang="en-US" dirty="0"/>
              <a:t> parameter choice.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824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future, we could extend our approach to other machine learning domains, such as regression or sequence-to-sequence transformers.</a:t>
            </a:r>
          </a:p>
          <a:p>
            <a:endParaRPr lang="en-US" dirty="0"/>
          </a:p>
          <a:p>
            <a:pPr lvl="0"/>
            <a:r>
              <a:rPr lang="en-US" dirty="0"/>
              <a:t>As long as there are parameters, predictions, and scores, </a:t>
            </a:r>
            <a:r>
              <a:rPr lang="en-US" dirty="0" err="1"/>
              <a:t>ClaVis</a:t>
            </a:r>
            <a:r>
              <a:rPr lang="en-US" dirty="0"/>
              <a:t> should be able to help!</a:t>
            </a:r>
          </a:p>
          <a:p>
            <a:pPr lvl="1"/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625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Currently, users have to manually specify the parameter values they want to try.</a:t>
            </a:r>
          </a:p>
          <a:p>
            <a:r>
              <a:rPr lang="en-US" dirty="0"/>
              <a:t>We could integrate </a:t>
            </a:r>
            <a:r>
              <a:rPr lang="en-US" dirty="0" err="1"/>
              <a:t>AutoML</a:t>
            </a:r>
            <a:r>
              <a:rPr lang="en-US" dirty="0"/>
              <a:t> approaches to choose good defaults automatically.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409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take a look at our paper for more </a:t>
            </a:r>
            <a:r>
              <a:rPr lang="en-US"/>
              <a:t>details and </a:t>
            </a:r>
            <a:r>
              <a:rPr lang="en-US" dirty="0"/>
              <a:t>at our supplementary material on GitHub for the full source code and a video demo!</a:t>
            </a:r>
          </a:p>
          <a:p>
            <a:endParaRPr lang="en-US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Thank you for your attention!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59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>
              <a:buFontTx/>
              <a:buChar char="-"/>
            </a:pPr>
            <a:r>
              <a:rPr lang="en-US" dirty="0"/>
              <a:t>This is an iterative process and a lot of guesswork.</a:t>
            </a:r>
          </a:p>
          <a:p>
            <a:pPr marL="180975" indent="-180975">
              <a:buFontTx/>
              <a:buChar char="-"/>
            </a:pPr>
            <a:r>
              <a:rPr lang="en-US" dirty="0"/>
              <a:t>It would be better to understand what the parameters actually do,</a:t>
            </a:r>
          </a:p>
          <a:p>
            <a:pPr marL="180975" indent="-180975">
              <a:buFontTx/>
              <a:buChar char="-"/>
            </a:pPr>
            <a:r>
              <a:rPr lang="en-US" dirty="0"/>
              <a:t>so we could make in informed parameter choice.</a:t>
            </a:r>
          </a:p>
          <a:p>
            <a:pPr marL="180975" indent="-180975">
              <a:buFontTx/>
              <a:buChar char="-"/>
            </a:pPr>
            <a:endParaRPr lang="en-US" dirty="0"/>
          </a:p>
          <a:p>
            <a:pPr marL="180975" indent="-180975">
              <a:buFontTx/>
              <a:buChar char="-"/>
            </a:pP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39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short, we want to replace this iterative process by one that produces insight faster and more directly.</a:t>
            </a:r>
            <a:endParaRPr lang="en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39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approach for this task is based on visual parameter space analysis.</a:t>
            </a:r>
          </a:p>
          <a:p>
            <a:endParaRPr lang="en-US" dirty="0"/>
          </a:p>
          <a:p>
            <a:r>
              <a:rPr lang="en-US" dirty="0"/>
              <a:t>and works in two steps:</a:t>
            </a:r>
          </a:p>
          <a:p>
            <a:pPr lvl="1"/>
            <a:r>
              <a:rPr lang="en-US" dirty="0"/>
              <a:t>First, we sample some hyperparameter values from the parameter space and train classifiers with them</a:t>
            </a:r>
          </a:p>
          <a:p>
            <a:pPr lvl="1"/>
            <a:r>
              <a:rPr lang="en-US" dirty="0"/>
              <a:t>then, we use visual analytics to detect patterns.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This will give us insight into the parameter space </a:t>
            </a:r>
          </a:p>
          <a:p>
            <a:pPr lvl="0"/>
            <a:r>
              <a:rPr lang="en-US" dirty="0"/>
              <a:t>and thereby allow us to choose hyperparameter values more wisely.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668BF3-ACC7-45E5-BC70-5DA2B45DE457}" type="datetime1">
              <a:rPr lang="de-DE" smtClean="0"/>
              <a:t>05.10.2020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84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2" y="344529"/>
            <a:ext cx="2134800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1407601"/>
            <a:ext cx="5832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Add picture</a:t>
            </a:r>
          </a:p>
        </p:txBody>
      </p:sp>
      <p:sp>
        <p:nvSpPr>
          <p:cNvPr id="8" name="Titel 14"/>
          <p:cNvSpPr>
            <a:spLocks noGrp="1" noChangeAspect="1"/>
          </p:cNvSpPr>
          <p:nvPr>
            <p:ph type="ctrTitle"/>
          </p:nvPr>
        </p:nvSpPr>
        <p:spPr>
          <a:xfrm>
            <a:off x="4921200" y="3"/>
            <a:ext cx="5238000" cy="5079601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4000" y="4185236"/>
            <a:ext cx="410400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 u="none">
                <a:solidFill>
                  <a:schemeClr val="bg1"/>
                </a:solidFill>
              </a:defRPr>
            </a:lvl1pPr>
            <a:lvl2pPr marL="342896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7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en-US" noProof="0" dirty="0"/>
              <a:t>Add authors. Underline presenting author.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454000" y="1112473"/>
            <a:ext cx="4104000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1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69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00" y="5216400"/>
            <a:ext cx="3538800" cy="3672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451999" y="5307669"/>
            <a:ext cx="1282458" cy="184666"/>
          </a:xfrm>
        </p:spPr>
        <p:txBody>
          <a:bodyPr anchor="ctr"/>
          <a:lstStyle>
            <a:lvl1pPr>
              <a:defRPr sz="1200"/>
            </a:lvl1pPr>
          </a:lstStyle>
          <a:p>
            <a:fld id="{6F80E98C-BD50-40C0-A1EF-911EE7245B78}" type="datetime1">
              <a:rPr lang="en-US" noProof="0" smtClean="0"/>
              <a:t>2020-10-05</a:t>
            </a:fld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00800" y="648000"/>
            <a:ext cx="3957681" cy="483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R="0" lvl="0" indent="0" defTabSz="685793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/>
            </a:lvl1pPr>
            <a:lvl2pPr marL="360359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3656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3pPr>
            <a:lvl4pPr marL="720718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89692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188593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28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24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2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dirty="0"/>
              <a:t>Visualization Research Center (VISUS)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0000" y="1057277"/>
            <a:ext cx="4400000" cy="417671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39653" y="1057275"/>
            <a:ext cx="4440569" cy="417671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000" y="1057275"/>
            <a:ext cx="4493011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6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7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000" y="1361074"/>
            <a:ext cx="4493011" cy="38729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5239653" y="1057275"/>
            <a:ext cx="4440569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6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7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5239653" y="1361074"/>
            <a:ext cx="4440569" cy="38729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0000" y="1057277"/>
            <a:ext cx="4640000" cy="417671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0000" y="716403"/>
            <a:ext cx="9160222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5439653" y="1057274"/>
            <a:ext cx="4240569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5439653" y="3181987"/>
            <a:ext cx="4240569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0350" y="396000"/>
            <a:ext cx="9159874" cy="27829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0000" y="1057277"/>
            <a:ext cx="4640956" cy="417671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0000" y="716403"/>
            <a:ext cx="9160222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5439653" y="1057277"/>
            <a:ext cx="4240569" cy="417671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0000" y="716403"/>
            <a:ext cx="9160222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600002" y="1057275"/>
            <a:ext cx="3599999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600000" y="3376246"/>
            <a:ext cx="360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7200000" y="1057275"/>
            <a:ext cx="2960000" cy="46577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057275"/>
            <a:ext cx="3600000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376246"/>
            <a:ext cx="360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535807" y="1063661"/>
            <a:ext cx="1080000" cy="107892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900800" y="1063661"/>
            <a:ext cx="77796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535807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900800" y="2573224"/>
            <a:ext cx="77796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535807" y="414670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900800" y="4146708"/>
            <a:ext cx="7779600" cy="108728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529167" y="1065133"/>
            <a:ext cx="160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529167" y="2576311"/>
            <a:ext cx="160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529167" y="4157879"/>
            <a:ext cx="160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382344" y="1065136"/>
            <a:ext cx="7297878" cy="107999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382344" y="2576311"/>
            <a:ext cx="7297878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382344" y="4157882"/>
            <a:ext cx="7297878" cy="107610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1303200" y="2315783"/>
            <a:ext cx="312671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0000" y="716403"/>
            <a:ext cx="9160222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2152800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573200" y="3214800"/>
            <a:ext cx="2600322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573200" y="3600000"/>
            <a:ext cx="2600322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5727600" y="2315783"/>
            <a:ext cx="312671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6570000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990400" y="3214800"/>
            <a:ext cx="2600322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990400" y="3600000"/>
            <a:ext cx="2600322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528051" y="2315783"/>
            <a:ext cx="280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0000" y="716403"/>
            <a:ext cx="9160222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216800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00000" y="3214800"/>
            <a:ext cx="240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000" y="3600000"/>
            <a:ext cx="240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687730" y="2315783"/>
            <a:ext cx="280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366800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951923" y="3214800"/>
            <a:ext cx="240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951923" y="3600000"/>
            <a:ext cx="240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839653" y="2315784"/>
            <a:ext cx="2800000" cy="2918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7520400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103847" y="3214800"/>
            <a:ext cx="240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7103847" y="3600000"/>
            <a:ext cx="240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518585" y="2315785"/>
            <a:ext cx="225722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0000" y="716403"/>
            <a:ext cx="9160222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997396" y="1587603"/>
            <a:ext cx="1299600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00001" y="3214802"/>
            <a:ext cx="1805549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001" y="3809772"/>
            <a:ext cx="1805549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828282" y="2315785"/>
            <a:ext cx="224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347375" y="1587603"/>
            <a:ext cx="1299600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088263" y="3214802"/>
            <a:ext cx="1805549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088263" y="3809772"/>
            <a:ext cx="1805549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5120758" y="2315785"/>
            <a:ext cx="224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5635818" y="1587603"/>
            <a:ext cx="1299600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82844" y="3214802"/>
            <a:ext cx="1805549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82844" y="3809772"/>
            <a:ext cx="1805549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7413232" y="2315785"/>
            <a:ext cx="224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930401" y="1587603"/>
            <a:ext cx="1299600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677427" y="3214802"/>
            <a:ext cx="1805549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677427" y="3809772"/>
            <a:ext cx="1805549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2" y="344529"/>
            <a:ext cx="2134800" cy="431998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016500" y="1616529"/>
            <a:ext cx="4623153" cy="3204106"/>
          </a:xfrm>
        </p:spPr>
        <p:txBody>
          <a:bodyPr anchor="b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176211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69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Hier</a:t>
            </a:r>
            <a:r>
              <a:rPr lang="en-US" noProof="0" dirty="0"/>
              <a:t> Headline </a:t>
            </a:r>
            <a:r>
              <a:rPr lang="en-US" noProof="0" dirty="0" err="1"/>
              <a:t>eingeben</a:t>
            </a:r>
            <a:endParaRPr lang="en-US" noProof="0" dirty="0"/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07600"/>
            <a:ext cx="56304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Add picture</a:t>
            </a:r>
          </a:p>
        </p:txBody>
      </p:sp>
      <p:sp>
        <p:nvSpPr>
          <p:cNvPr id="15" name="Titel 14"/>
          <p:cNvSpPr>
            <a:spLocks noGrp="1" noChangeAspect="1"/>
          </p:cNvSpPr>
          <p:nvPr>
            <p:ph type="ctrTitle"/>
          </p:nvPr>
        </p:nvSpPr>
        <p:spPr>
          <a:xfrm>
            <a:off x="4622400" y="342728"/>
            <a:ext cx="5540400" cy="5372273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0400" y="4820635"/>
            <a:ext cx="421200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896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7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en-US" noProof="0" dirty="0"/>
              <a:t>Add authors. Underline presenting author.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630400" y="1747872"/>
            <a:ext cx="4212000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1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69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7"/>
          </p:nvPr>
        </p:nvSpPr>
        <p:spPr>
          <a:xfrm>
            <a:off x="451999" y="5307669"/>
            <a:ext cx="1282458" cy="184666"/>
          </a:xfrm>
        </p:spPr>
        <p:txBody>
          <a:bodyPr anchor="ctr"/>
          <a:lstStyle>
            <a:lvl1pPr>
              <a:defRPr sz="1200"/>
            </a:lvl1pPr>
          </a:lstStyle>
          <a:p>
            <a:fld id="{4EA63401-4871-44F3-9103-78E3CABFF0BC}" type="datetime1">
              <a:rPr lang="en-US" noProof="0" smtClean="0"/>
              <a:t>2020-10-05</a:t>
            </a:fld>
            <a:endParaRPr lang="en-US" noProof="0" dirty="0"/>
          </a:p>
        </p:txBody>
      </p:sp>
      <p:sp>
        <p:nvSpPr>
          <p:cNvPr id="18" name="Bildplatzhalter 12"/>
          <p:cNvSpPr>
            <a:spLocks noGrp="1"/>
          </p:cNvSpPr>
          <p:nvPr>
            <p:ph type="pic" sz="quarter" idx="14" hasCustomPrompt="1"/>
          </p:nvPr>
        </p:nvSpPr>
        <p:spPr>
          <a:xfrm>
            <a:off x="3548453" y="2096933"/>
            <a:ext cx="1558800" cy="155795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00800" y="648000"/>
            <a:ext cx="3957681" cy="483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R="0" lvl="0" indent="0" defTabSz="685793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/>
            </a:lvl1pPr>
            <a:lvl2pPr marL="360359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3656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3pPr>
            <a:lvl4pPr marL="720718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89692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188593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28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24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2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dirty="0"/>
              <a:t>Visualization Research Center (VISUS)</a:t>
            </a:r>
          </a:p>
        </p:txBody>
      </p:sp>
    </p:spTree>
    <p:extLst>
      <p:ext uri="{BB962C8B-B14F-4D97-AF65-F5344CB8AC3E}">
        <p14:creationId xmlns:p14="http://schemas.microsoft.com/office/powerpoint/2010/main" val="3017661718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2" y="344529"/>
            <a:ext cx="2134800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56000" y="2124000"/>
            <a:ext cx="1600000" cy="159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Add picture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40000" y="1512000"/>
            <a:ext cx="24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3" algn="l"/>
              </a:tabLst>
            </a:pPr>
            <a:r>
              <a:rPr lang="en-US" sz="2000" b="1" noProof="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416000" y="2325600"/>
            <a:ext cx="3655616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416000" y="2757602"/>
            <a:ext cx="2457624" cy="978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3" algn="l"/>
              </a:tabLst>
              <a:defRPr/>
            </a:pPr>
            <a:r>
              <a:rPr lang="en-US" sz="1200" noProof="0" dirty="0">
                <a:solidFill>
                  <a:schemeClr val="tx1"/>
                </a:solidFill>
              </a:rPr>
              <a:t>e-mail</a:t>
            </a:r>
          </a:p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3" algn="l"/>
              </a:tabLst>
              <a:defRPr/>
            </a:pPr>
            <a:r>
              <a:rPr lang="en-US" sz="1200" noProof="0" dirty="0">
                <a:solidFill>
                  <a:schemeClr val="tx1"/>
                </a:solidFill>
              </a:rPr>
              <a:t>phone 	 +49 (0) 711 685-</a:t>
            </a:r>
          </a:p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3" algn="l"/>
              </a:tabLst>
              <a:defRPr/>
            </a:pPr>
            <a:r>
              <a:rPr lang="en-US" sz="1200" noProof="0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140000" y="3007604"/>
            <a:ext cx="721408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####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840002" y="3249157"/>
            <a:ext cx="214020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16000" y="3693600"/>
            <a:ext cx="2777791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3" algn="l"/>
              </a:tabLst>
            </a:pPr>
            <a:r>
              <a:rPr lang="en-US" sz="1200" noProof="0" dirty="0">
                <a:solidFill>
                  <a:schemeClr val="tx1"/>
                </a:solidFill>
              </a:rPr>
              <a:t>University</a:t>
            </a:r>
            <a:r>
              <a:rPr lang="en-US" sz="1200" baseline="0" noProof="0" dirty="0">
                <a:solidFill>
                  <a:schemeClr val="tx1"/>
                </a:solidFill>
              </a:rPr>
              <a:t> of </a:t>
            </a:r>
            <a:r>
              <a:rPr lang="en-US" sz="1200" noProof="0" dirty="0">
                <a:solidFill>
                  <a:schemeClr val="tx1"/>
                </a:solidFill>
              </a:rPr>
              <a:t>Stuttgart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008002" y="2757600"/>
            <a:ext cx="305267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000800" y="648000"/>
            <a:ext cx="3957681" cy="483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R="0" lvl="0" indent="0" defTabSz="685793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/>
            </a:lvl1pPr>
            <a:lvl2pPr marL="360359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3656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3pPr>
            <a:lvl4pPr marL="720718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89692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188593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28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24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2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dirty="0"/>
              <a:t>Visualization Research Center (VISUS)</a:t>
            </a:r>
          </a:p>
        </p:txBody>
      </p:sp>
      <p:sp>
        <p:nvSpPr>
          <p:cNvPr id="27" name="Address Street"/>
          <p:cNvSpPr txBox="1"/>
          <p:nvPr userDrawn="1"/>
        </p:nvSpPr>
        <p:spPr>
          <a:xfrm>
            <a:off x="2415999" y="4166494"/>
            <a:ext cx="3655617" cy="218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 defTabSz="6858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tabLst>
                <a:tab pos="541333" algn="l"/>
              </a:tabLst>
              <a:defRPr sz="1200" b="0"/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 dirty="0"/>
              <a:t>Allmandring 19</a:t>
            </a:r>
            <a:br>
              <a:rPr lang="en-US" noProof="0" dirty="0"/>
            </a:br>
            <a:r>
              <a:rPr lang="en-US" noProof="0" dirty="0"/>
              <a:t>70569 Stuttgart</a:t>
            </a:r>
          </a:p>
        </p:txBody>
      </p:sp>
      <p:sp>
        <p:nvSpPr>
          <p:cNvPr id="28" name="Address Institute"/>
          <p:cNvSpPr txBox="1"/>
          <p:nvPr userDrawn="1"/>
        </p:nvSpPr>
        <p:spPr>
          <a:xfrm>
            <a:off x="2416000" y="3912292"/>
            <a:ext cx="3655616" cy="21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lvl="0" indent="0" defTabSz="6858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tabLst>
                <a:tab pos="541333" algn="l"/>
              </a:tabLst>
              <a:defRPr sz="1200" b="0"/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 dirty="0"/>
              <a:t>Visualization Research Center (VISUS)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 simple">
    <p:bg>
      <p:bgPr>
        <a:gradFill flip="none" rotWithShape="1">
          <a:gsLst>
            <a:gs pos="50000">
              <a:srgbClr val="008ED7"/>
            </a:gs>
            <a:gs pos="0">
              <a:srgbClr val="005AAF"/>
            </a:gs>
            <a:gs pos="100000">
              <a:srgbClr val="00C1FF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2" y="344529"/>
            <a:ext cx="2134800" cy="431998"/>
          </a:xfrm>
          <a:prstGeom prst="rect">
            <a:avLst/>
          </a:prstGeom>
        </p:spPr>
      </p:pic>
      <p:sp>
        <p:nvSpPr>
          <p:cNvPr id="6" name="Institute"/>
          <p:cNvSpPr txBox="1"/>
          <p:nvPr userDrawn="1"/>
        </p:nvSpPr>
        <p:spPr>
          <a:xfrm>
            <a:off x="1000800" y="648003"/>
            <a:ext cx="3957681" cy="483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793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360359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3656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3pPr>
            <a:lvl4pPr marL="720718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89692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188593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28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24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2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dirty="0"/>
              <a:t>Visualization Research Center (VISUS)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077029" y="2018211"/>
            <a:ext cx="4005942" cy="16785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 algn="ctr">
              <a:spcBef>
                <a:spcPts val="200"/>
              </a:spcBef>
              <a:spcAft>
                <a:spcPts val="0"/>
              </a:spcAft>
              <a:tabLst>
                <a:tab pos="541333" algn="l"/>
              </a:tabLst>
            </a:pPr>
            <a:r>
              <a:rPr lang="en-US" sz="3600" b="1" noProof="0" dirty="0">
                <a:solidFill>
                  <a:schemeClr val="bg1"/>
                </a:solidFill>
              </a:rPr>
              <a:t>Thank</a:t>
            </a:r>
            <a:r>
              <a:rPr lang="en-US" sz="3600" b="1" baseline="0" noProof="0" dirty="0">
                <a:solidFill>
                  <a:schemeClr val="bg1"/>
                </a:solidFill>
              </a:rPr>
              <a:t> you for your attention!</a:t>
            </a:r>
            <a:endParaRPr lang="en-US" sz="3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1865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 picture">
    <p:bg>
      <p:bgPr>
        <a:gradFill flip="none" rotWithShape="1">
          <a:gsLst>
            <a:gs pos="50000">
              <a:srgbClr val="008ED7"/>
            </a:gs>
            <a:gs pos="0">
              <a:srgbClr val="005AAF"/>
            </a:gs>
            <a:gs pos="100000">
              <a:srgbClr val="00C1FF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2" y="344529"/>
            <a:ext cx="2134800" cy="431998"/>
          </a:xfrm>
          <a:prstGeom prst="rect">
            <a:avLst/>
          </a:prstGeom>
        </p:spPr>
      </p:pic>
      <p:sp>
        <p:nvSpPr>
          <p:cNvPr id="8" name="Institute"/>
          <p:cNvSpPr txBox="1"/>
          <p:nvPr userDrawn="1"/>
        </p:nvSpPr>
        <p:spPr>
          <a:xfrm>
            <a:off x="1000800" y="648003"/>
            <a:ext cx="3957681" cy="483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793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360359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3656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3pPr>
            <a:lvl4pPr marL="720718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89692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188593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28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24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2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dirty="0"/>
              <a:t>Visualization Research Center (VISUS)</a:t>
            </a:r>
          </a:p>
        </p:txBody>
      </p:sp>
      <p:sp>
        <p:nvSpPr>
          <p:cNvPr id="6" name="Textfeld 15"/>
          <p:cNvSpPr txBox="1"/>
          <p:nvPr userDrawn="1"/>
        </p:nvSpPr>
        <p:spPr>
          <a:xfrm>
            <a:off x="428172" y="1560227"/>
            <a:ext cx="4405084" cy="24304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 algn="ctr">
              <a:spcBef>
                <a:spcPts val="200"/>
              </a:spcBef>
              <a:spcAft>
                <a:spcPts val="0"/>
              </a:spcAft>
              <a:tabLst>
                <a:tab pos="541333" algn="l"/>
              </a:tabLst>
            </a:pPr>
            <a:r>
              <a:rPr lang="en-US" sz="3600" b="1" noProof="0" dirty="0">
                <a:solidFill>
                  <a:schemeClr val="bg1"/>
                </a:solidFill>
              </a:rPr>
              <a:t>Thank</a:t>
            </a:r>
            <a:r>
              <a:rPr lang="en-US" sz="3600" b="1" baseline="0" noProof="0" dirty="0">
                <a:solidFill>
                  <a:schemeClr val="bg1"/>
                </a:solidFill>
              </a:rPr>
              <a:t> you for your attention!</a:t>
            </a:r>
            <a:endParaRPr lang="en-US" sz="3600" b="1" noProof="0" dirty="0">
              <a:solidFill>
                <a:schemeClr val="bg1"/>
              </a:solidFill>
            </a:endParaRP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4907693" y="540000"/>
            <a:ext cx="6115907" cy="6116400"/>
          </a:xfrm>
          <a:prstGeom prst="ellipse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609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gradFill flip="none" rotWithShape="1">
          <a:gsLst>
            <a:gs pos="50000">
              <a:srgbClr val="008ED7"/>
            </a:gs>
            <a:gs pos="0">
              <a:srgbClr val="005AAF"/>
            </a:gs>
            <a:gs pos="100000">
              <a:srgbClr val="00C1FF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2" y="344529"/>
            <a:ext cx="2134800" cy="431998"/>
          </a:xfrm>
          <a:prstGeom prst="rect">
            <a:avLst/>
          </a:prstGeom>
        </p:spPr>
      </p:pic>
      <p:sp>
        <p:nvSpPr>
          <p:cNvPr id="19" name="Institute"/>
          <p:cNvSpPr txBox="1"/>
          <p:nvPr userDrawn="1"/>
        </p:nvSpPr>
        <p:spPr>
          <a:xfrm>
            <a:off x="1000800" y="648003"/>
            <a:ext cx="3957681" cy="483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793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Tx/>
              <a:buNone/>
              <a:defRPr sz="1200">
                <a:solidFill>
                  <a:schemeClr val="bg1"/>
                </a:solidFill>
              </a:defRPr>
            </a:lvl1pPr>
            <a:lvl2pPr marL="360359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3656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3pPr>
            <a:lvl4pPr marL="720718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89692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188593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28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24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2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dirty="0"/>
              <a:t>Visualization Research Center (VISUS)</a:t>
            </a:r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56000" y="2124000"/>
            <a:ext cx="1600000" cy="15984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Add picture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40000" y="1512000"/>
            <a:ext cx="5631616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3" algn="l"/>
              </a:tabLst>
            </a:pPr>
            <a:r>
              <a:rPr lang="en-US" sz="2000" b="1" noProof="0" dirty="0">
                <a:solidFill>
                  <a:schemeClr val="bg1"/>
                </a:solidFill>
              </a:rPr>
              <a:t>Thank</a:t>
            </a:r>
            <a:r>
              <a:rPr lang="en-US" sz="2000" b="1" baseline="0" noProof="0" dirty="0">
                <a:solidFill>
                  <a:schemeClr val="bg1"/>
                </a:solidFill>
              </a:rPr>
              <a:t> you for your attention!</a:t>
            </a:r>
            <a:endParaRPr lang="en-US" sz="2000" b="1" noProof="0" dirty="0">
              <a:solidFill>
                <a:schemeClr val="bg1"/>
              </a:solidFill>
            </a:endParaRPr>
          </a:p>
        </p:txBody>
      </p:sp>
      <p:sp>
        <p:nvSpPr>
          <p:cNvPr id="3" name="Address Street"/>
          <p:cNvSpPr txBox="1"/>
          <p:nvPr userDrawn="1"/>
        </p:nvSpPr>
        <p:spPr>
          <a:xfrm>
            <a:off x="2415999" y="4166494"/>
            <a:ext cx="3655617" cy="218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793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1pPr>
            <a:lvl2pPr marL="360359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53656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720718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89692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188593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28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24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2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 dirty="0"/>
              <a:t>Allmandring 19</a:t>
            </a:r>
            <a:br>
              <a:rPr lang="en-US" noProof="0" dirty="0"/>
            </a:br>
            <a:r>
              <a:rPr lang="en-US" noProof="0" dirty="0"/>
              <a:t>70569 Stuttgart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416000" y="2325600"/>
            <a:ext cx="3655616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2416000" y="2757600"/>
            <a:ext cx="2457624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3" algn="l"/>
              </a:tabLst>
              <a:defRPr/>
            </a:pPr>
            <a:r>
              <a:rPr lang="en-US" sz="1200" noProof="0" dirty="0">
                <a:solidFill>
                  <a:schemeClr val="bg1"/>
                </a:solidFill>
              </a:rPr>
              <a:t>e-mail</a:t>
            </a:r>
          </a:p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3" algn="l"/>
              </a:tabLst>
              <a:defRPr/>
            </a:pPr>
            <a:r>
              <a:rPr lang="en-US" sz="1200" noProof="0" dirty="0">
                <a:solidFill>
                  <a:schemeClr val="bg1"/>
                </a:solidFill>
              </a:rPr>
              <a:t>phone 	 +49 (0) 711 685-</a:t>
            </a:r>
          </a:p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3" algn="l"/>
              </a:tabLst>
              <a:defRPr/>
            </a:pPr>
            <a:r>
              <a:rPr lang="en-US" sz="1200" noProof="0" dirty="0">
                <a:solidFill>
                  <a:schemeClr val="bg1"/>
                </a:solidFill>
              </a:rPr>
              <a:t>www.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139851" y="3000220"/>
            <a:ext cx="721408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###-##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840002" y="3249157"/>
            <a:ext cx="214020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2416000" y="3693600"/>
            <a:ext cx="2777791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3" algn="l"/>
              </a:tabLst>
            </a:pPr>
            <a:r>
              <a:rPr lang="en-US" sz="1200" noProof="0" dirty="0">
                <a:solidFill>
                  <a:schemeClr val="bg1"/>
                </a:solidFill>
              </a:rPr>
              <a:t>University of Stuttgart</a:t>
            </a:r>
          </a:p>
        </p:txBody>
      </p:sp>
      <p:sp>
        <p:nvSpPr>
          <p:cNvPr id="2" name="Address Institute"/>
          <p:cNvSpPr txBox="1"/>
          <p:nvPr userDrawn="1"/>
        </p:nvSpPr>
        <p:spPr>
          <a:xfrm>
            <a:off x="2416000" y="3912292"/>
            <a:ext cx="3655616" cy="21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793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0" baseline="0">
                <a:solidFill>
                  <a:schemeClr val="bg1"/>
                </a:solidFill>
              </a:defRPr>
            </a:lvl1pPr>
            <a:lvl2pPr marL="360359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53656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720718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89692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188593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28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24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2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 dirty="0"/>
              <a:t>Visualization Research Center (VISUS)</a:t>
            </a:r>
            <a:endParaRPr lang="en-US" dirty="0"/>
          </a:p>
        </p:txBody>
      </p:sp>
      <p:sp>
        <p:nvSpPr>
          <p:cNvPr id="26" name="Address E-Mail"/>
          <p:cNvSpPr>
            <a:spLocks noGrp="1"/>
          </p:cNvSpPr>
          <p:nvPr>
            <p:ph type="body" sz="quarter" idx="19" hasCustomPrompt="1"/>
          </p:nvPr>
        </p:nvSpPr>
        <p:spPr>
          <a:xfrm>
            <a:off x="3008002" y="2757600"/>
            <a:ext cx="305267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3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2" y="344529"/>
            <a:ext cx="2134800" cy="431998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1407603"/>
            <a:ext cx="10160000" cy="4307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 hasCustomPrompt="1"/>
          </p:nvPr>
        </p:nvSpPr>
        <p:spPr>
          <a:xfrm>
            <a:off x="5943600" y="1004401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noProof="0" dirty="0"/>
              <a:t>Add picture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31339" y="1618409"/>
            <a:ext cx="5338800" cy="2929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1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69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32155" y="4625216"/>
            <a:ext cx="5338800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 noProof="0" dirty="0"/>
              <a:t>Add authors. Underline presenting author.</a:t>
            </a:r>
          </a:p>
        </p:txBody>
      </p:sp>
      <p:sp>
        <p:nvSpPr>
          <p:cNvPr id="16" name="Date Placeholder 1"/>
          <p:cNvSpPr>
            <a:spLocks noGrp="1"/>
          </p:cNvSpPr>
          <p:nvPr>
            <p:ph type="dt" sz="half" idx="19"/>
          </p:nvPr>
        </p:nvSpPr>
        <p:spPr>
          <a:xfrm>
            <a:off x="451999" y="5307669"/>
            <a:ext cx="1282458" cy="184666"/>
          </a:xfr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1F70B314-3E03-4E23-B901-E7BE7A8A716C}" type="datetime1">
              <a:rPr lang="en-US" noProof="0" smtClean="0"/>
              <a:pPr/>
              <a:t>2020-10-05</a:t>
            </a:fld>
            <a:endParaRPr lang="en-US" noProof="0" dirty="0"/>
          </a:p>
        </p:txBody>
      </p:sp>
      <p:sp>
        <p:nvSpPr>
          <p:cNvPr id="17" name="Bildplatzhalt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701200" y="4050000"/>
            <a:ext cx="1328400" cy="13284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00800" y="648000"/>
            <a:ext cx="3957681" cy="483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R="0" lvl="0" indent="0" defTabSz="685793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/>
            </a:lvl1pPr>
            <a:lvl2pPr marL="360359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3656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3pPr>
            <a:lvl4pPr marL="720718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89692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188593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28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24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2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dirty="0"/>
              <a:t>Visualization Research Center (VISUS)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2" y="344529"/>
            <a:ext cx="2134800" cy="431998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1407601"/>
            <a:ext cx="10160000" cy="3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958000" y="1004401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noProof="0" dirty="0"/>
              <a:t>Add picture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31341" y="1618407"/>
            <a:ext cx="5475600" cy="271264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1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69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32155" y="4425551"/>
            <a:ext cx="5475600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 noProof="0" dirty="0"/>
              <a:t>Add authors. Underline presenting author.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7"/>
          </p:nvPr>
        </p:nvSpPr>
        <p:spPr>
          <a:xfrm>
            <a:off x="451999" y="5307669"/>
            <a:ext cx="1282458" cy="184666"/>
          </a:xfrm>
        </p:spPr>
        <p:txBody>
          <a:bodyPr anchor="ctr"/>
          <a:lstStyle>
            <a:lvl1pPr>
              <a:defRPr sz="1200"/>
            </a:lvl1pPr>
          </a:lstStyle>
          <a:p>
            <a:fld id="{870BAC6A-23AB-4EAD-9D12-39D805BA757D}" type="datetime1">
              <a:rPr lang="en-US" noProof="0" smtClean="0"/>
              <a:t>2020-10-05</a:t>
            </a:fld>
            <a:endParaRPr lang="en-US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00" y="5216400"/>
            <a:ext cx="3538800" cy="3672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00800" y="648000"/>
            <a:ext cx="3957681" cy="4834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R="0" lvl="0" indent="0" defTabSz="685793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/>
            </a:lvl1pPr>
            <a:lvl2pPr marL="360359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3656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3pPr>
            <a:lvl4pPr marL="720718" indent="-184148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896929" indent="-176211" defTabSz="685793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188593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28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24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21" indent="-171448" defTabSz="68579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dirty="0"/>
              <a:t>Visualization Research Center (VISUS)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title master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/>
              <a:t>Edit text master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University of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0000" y="716403"/>
            <a:ext cx="9160222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noProof="0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/>
              <a:t>Edit text master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University of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title master format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gradFill flip="none" rotWithShape="1">
          <a:gsLst>
            <a:gs pos="50000">
              <a:srgbClr val="008ED7"/>
            </a:gs>
            <a:gs pos="0">
              <a:srgbClr val="005AAF"/>
            </a:gs>
            <a:gs pos="100000">
              <a:srgbClr val="00C1FF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7"/>
          <p:cNvSpPr/>
          <p:nvPr userDrawn="1"/>
        </p:nvSpPr>
        <p:spPr>
          <a:xfrm>
            <a:off x="1807600" y="0"/>
            <a:ext cx="6544800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en-US" sz="1404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000" y="900000"/>
            <a:ext cx="4575678" cy="1360800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92000" y="629827"/>
            <a:ext cx="457567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999" y="2250000"/>
            <a:ext cx="6140646" cy="90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92002" y="1944003"/>
            <a:ext cx="3363032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Subchapter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University of Stuttgart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object 2"/>
          <p:cNvSpPr/>
          <p:nvPr userDrawn="1"/>
        </p:nvSpPr>
        <p:spPr>
          <a:xfrm>
            <a:off x="856800" y="-91410"/>
            <a:ext cx="7200000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en-US" sz="1404" noProof="0" dirty="0"/>
          </a:p>
        </p:txBody>
      </p:sp>
      <p:sp>
        <p:nvSpPr>
          <p:cNvPr id="6" name="object 3"/>
          <p:cNvSpPr/>
          <p:nvPr userDrawn="1"/>
        </p:nvSpPr>
        <p:spPr>
          <a:xfrm>
            <a:off x="6177069" y="3040403"/>
            <a:ext cx="2048400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en-US" sz="1404" noProof="0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6563571" y="1625721"/>
            <a:ext cx="1439333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en-US" sz="20000" b="1" noProof="0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en-US" sz="20000" noProof="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84001" y="936000"/>
            <a:ext cx="5371807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Quote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884002" y="3024000"/>
            <a:ext cx="4228579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350" y="1057278"/>
            <a:ext cx="9159874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6000" y="5418001"/>
            <a:ext cx="5920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2898D2B2-E754-4E81-B62E-31808155CF49}" type="datetime1">
              <a:rPr lang="en-US" smtClean="0"/>
              <a:t>2020-10-05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8585" y="5418001"/>
            <a:ext cx="6737223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32222" y="5418001"/>
            <a:ext cx="2480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518584" y="396000"/>
            <a:ext cx="9161639" cy="57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5" r:id="rId3"/>
    <p:sldLayoutId id="2147483694" r:id="rId4"/>
    <p:sldLayoutId id="2147483662" r:id="rId5"/>
    <p:sldLayoutId id="2147483692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9" r:id="rId22"/>
    <p:sldLayoutId id="2147483696" r:id="rId23"/>
    <p:sldLayoutId id="2147483697" r:id="rId24"/>
    <p:sldLayoutId id="2147483690" r:id="rId25"/>
  </p:sldLayoutIdLst>
  <p:hf hdr="0" dt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59" indent="-184148" algn="l" defTabSz="685793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69" indent="-176211" algn="l" defTabSz="685793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1" algn="l" defTabSz="685793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66" userDrawn="1">
          <p15:clr>
            <a:srgbClr val="F26B43"/>
          </p15:clr>
        </p15:guide>
        <p15:guide id="2" pos="328" userDrawn="1">
          <p15:clr>
            <a:srgbClr val="F26B43"/>
          </p15:clr>
        </p15:guide>
        <p15:guide id="3" orient="horz" pos="3297" userDrawn="1">
          <p15:clr>
            <a:srgbClr val="F26B43"/>
          </p15:clr>
        </p15:guide>
        <p15:guide id="4" pos="60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1021D3FB-EED9-4512-B97C-2E4DD192DD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-7540" y="2285998"/>
            <a:ext cx="5830234" cy="27595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706C09-AEC5-450B-A568-A3984F6AB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0878" y="129653"/>
            <a:ext cx="6924910" cy="6525160"/>
          </a:xfrm>
        </p:spPr>
        <p:txBody>
          <a:bodyPr/>
          <a:lstStyle/>
          <a:p>
            <a:endParaRPr lang="en-S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FBBA74C-E803-4B0C-A1DF-1158B5157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6444" y="3903316"/>
            <a:ext cx="3557605" cy="428400"/>
          </a:xfrm>
        </p:spPr>
        <p:txBody>
          <a:bodyPr/>
          <a:lstStyle/>
          <a:p>
            <a:pPr algn="ctr"/>
            <a:r>
              <a:rPr lang="en-DE" sz="1800" b="1" dirty="0"/>
              <a:t>F</a:t>
            </a:r>
            <a:r>
              <a:rPr lang="de-DE" sz="1800" b="1" dirty="0"/>
              <a:t>r</a:t>
            </a:r>
            <a:r>
              <a:rPr lang="en-DE" sz="1800" b="1" dirty="0" err="1"/>
              <a:t>ank</a:t>
            </a:r>
            <a:r>
              <a:rPr lang="en-DE" sz="1800" b="1" dirty="0"/>
              <a:t> Heyen</a:t>
            </a:r>
            <a:r>
              <a:rPr lang="en-DE" sz="1800" dirty="0"/>
              <a:t>, </a:t>
            </a:r>
            <a:r>
              <a:rPr lang="de-DE" sz="1800" dirty="0"/>
              <a:t>T</a:t>
            </a:r>
            <a:r>
              <a:rPr lang="en-DE" sz="1800" dirty="0"/>
              <a:t>a</a:t>
            </a:r>
            <a:r>
              <a:rPr lang="de-DE" sz="1800" dirty="0"/>
              <a:t>n</a:t>
            </a:r>
            <a:r>
              <a:rPr lang="en-DE" sz="1800" dirty="0"/>
              <a:t>j</a:t>
            </a:r>
            <a:r>
              <a:rPr lang="de-DE" sz="1800" dirty="0"/>
              <a:t>a</a:t>
            </a:r>
            <a:r>
              <a:rPr lang="en-DE" sz="1800" dirty="0"/>
              <a:t> </a:t>
            </a:r>
            <a:r>
              <a:rPr lang="en-DE" sz="1800" dirty="0" err="1"/>
              <a:t>Munz</a:t>
            </a:r>
            <a:r>
              <a:rPr lang="en-DE" sz="1800" dirty="0"/>
              <a:t>, Michael Neumann, Daniel Ortega, Ngoc Thang Vu, Daniel Weiskopf, Michael Sedlmair</a:t>
            </a:r>
            <a:endParaRPr lang="en-US" sz="1800" dirty="0"/>
          </a:p>
          <a:p>
            <a:pPr algn="ctr"/>
            <a:endParaRPr lang="en-SE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79099" y="1519616"/>
            <a:ext cx="4295313" cy="1876749"/>
          </a:xfrm>
        </p:spPr>
        <p:txBody>
          <a:bodyPr/>
          <a:lstStyle/>
          <a:p>
            <a:pPr algn="ctr"/>
            <a:r>
              <a:rPr lang="en-US" dirty="0" err="1"/>
              <a:t>ClaVis</a:t>
            </a:r>
            <a:r>
              <a:rPr lang="en-US" dirty="0"/>
              <a:t>: An Interactive Visual Comparison System for Classifiers</a:t>
            </a:r>
            <a:endParaRPr lang="en-D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2020-10-01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4BE478E-60DB-40B0-AA85-C8E9C0B56B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632" y="233685"/>
            <a:ext cx="1558800" cy="1557959"/>
          </a:xfrm>
        </p:spPr>
      </p:sp>
      <p:sp>
        <p:nvSpPr>
          <p:cNvPr id="8" name="Textfeld 7"/>
          <p:cNvSpPr txBox="1"/>
          <p:nvPr/>
        </p:nvSpPr>
        <p:spPr>
          <a:xfrm>
            <a:off x="8235920" y="983174"/>
            <a:ext cx="1234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solidFill>
                  <a:schemeClr val="bg1"/>
                </a:solidFill>
              </a:rPr>
              <a:t>A</a:t>
            </a:r>
            <a:r>
              <a:rPr lang="de-DE" sz="2000" b="1" dirty="0">
                <a:solidFill>
                  <a:schemeClr val="bg1"/>
                </a:solidFill>
              </a:rPr>
              <a:t>V</a:t>
            </a:r>
            <a:r>
              <a:rPr lang="en-DE" sz="2000" b="1" dirty="0">
                <a:solidFill>
                  <a:schemeClr val="bg1"/>
                </a:solidFill>
              </a:rPr>
              <a:t>I 2020</a:t>
            </a:r>
            <a:endParaRPr lang="de-DE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E5211-F12E-4A66-85B0-B04E3910852D}"/>
              </a:ext>
            </a:extLst>
          </p:cNvPr>
          <p:cNvSpPr/>
          <p:nvPr/>
        </p:nvSpPr>
        <p:spPr>
          <a:xfrm>
            <a:off x="-7541" y="0"/>
            <a:ext cx="5398417" cy="167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5227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</a:t>
            </a:r>
            <a:r>
              <a:rPr lang="en-DE" dirty="0"/>
              <a:t> 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V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P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a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p</a:t>
            </a:r>
            <a:r>
              <a:rPr lang="de-DE" dirty="0"/>
              <a:t>a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y</a:t>
            </a:r>
            <a:r>
              <a:rPr lang="en-DE" dirty="0"/>
              <a:t>s</a:t>
            </a:r>
            <a:r>
              <a:rPr lang="de-DE" dirty="0"/>
              <a:t>i</a:t>
            </a:r>
            <a:r>
              <a:rPr lang="en-DE" dirty="0"/>
              <a:t>s*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39BF8-561E-452C-81B2-1843B5E9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494" y="2730854"/>
            <a:ext cx="4561384" cy="1489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5C7076-D38B-4F13-BD98-0AD3D454572D}"/>
              </a:ext>
            </a:extLst>
          </p:cNvPr>
          <p:cNvSpPr txBox="1"/>
          <p:nvPr/>
        </p:nvSpPr>
        <p:spPr>
          <a:xfrm>
            <a:off x="2354361" y="1860550"/>
            <a:ext cx="1821975" cy="66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S</a:t>
            </a:r>
            <a:r>
              <a:rPr lang="de-DE" sz="1600" dirty="0"/>
              <a:t>a</a:t>
            </a:r>
            <a:r>
              <a:rPr lang="en-DE" sz="1600" dirty="0"/>
              <a:t>m</a:t>
            </a:r>
            <a:r>
              <a:rPr lang="de-DE" sz="1600" dirty="0"/>
              <a:t>p</a:t>
            </a:r>
            <a:r>
              <a:rPr lang="en-DE" sz="1600" dirty="0"/>
              <a:t>le </a:t>
            </a:r>
            <a:r>
              <a:rPr lang="de-DE" sz="1600" dirty="0"/>
              <a:t>H</a:t>
            </a:r>
            <a:r>
              <a:rPr lang="en-DE" sz="1600" dirty="0"/>
              <a:t>P </a:t>
            </a:r>
            <a:r>
              <a:rPr lang="de-DE" sz="1600" dirty="0"/>
              <a:t>S</a:t>
            </a:r>
            <a:r>
              <a:rPr lang="en-DE" sz="1600" dirty="0"/>
              <a:t>p</a:t>
            </a:r>
            <a:r>
              <a:rPr lang="de-DE" sz="1600" dirty="0"/>
              <a:t>a</a:t>
            </a:r>
            <a:r>
              <a:rPr lang="en-DE" sz="1600" dirty="0"/>
              <a:t>c</a:t>
            </a:r>
            <a:r>
              <a:rPr lang="de-DE" sz="1600" dirty="0"/>
              <a:t>e</a:t>
            </a:r>
            <a:r>
              <a:rPr lang="en-DE" sz="1600" dirty="0"/>
              <a:t>,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Train Classifiers  </a:t>
            </a:r>
            <a:endParaRPr lang="en-S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5FA8C-F420-4294-9BD3-94502836EC20}"/>
              </a:ext>
            </a:extLst>
          </p:cNvPr>
          <p:cNvSpPr txBox="1"/>
          <p:nvPr/>
        </p:nvSpPr>
        <p:spPr>
          <a:xfrm>
            <a:off x="4424276" y="1815054"/>
            <a:ext cx="1098645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l</a:t>
            </a:r>
            <a:r>
              <a:rPr lang="en-DE" sz="1600" dirty="0"/>
              <a:t>t</a:t>
            </a:r>
            <a:r>
              <a:rPr lang="de-DE" sz="1600" dirty="0"/>
              <a:t>s</a:t>
            </a:r>
            <a:r>
              <a:rPr lang="en-DE" sz="1600" dirty="0"/>
              <a:t>  </a:t>
            </a:r>
            <a:endParaRPr lang="en-SE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9FC57-B7A2-4840-AED4-A90E9CDB9EB3}"/>
              </a:ext>
            </a:extLst>
          </p:cNvPr>
          <p:cNvSpPr txBox="1"/>
          <p:nvPr/>
        </p:nvSpPr>
        <p:spPr>
          <a:xfrm>
            <a:off x="5870942" y="1862822"/>
            <a:ext cx="1519439" cy="66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V</a:t>
            </a:r>
            <a:r>
              <a:rPr lang="en-DE" sz="1600" dirty="0" err="1"/>
              <a:t>i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a</a:t>
            </a:r>
            <a:r>
              <a:rPr lang="en-DE" sz="1600" dirty="0"/>
              <a:t>l </a:t>
            </a:r>
            <a:r>
              <a:rPr lang="de-DE" sz="1600" dirty="0"/>
              <a:t>A</a:t>
            </a:r>
            <a:r>
              <a:rPr lang="en-DE" sz="1600" dirty="0"/>
              <a:t>n</a:t>
            </a:r>
            <a:r>
              <a:rPr lang="de-DE" sz="1600" dirty="0"/>
              <a:t>a</a:t>
            </a:r>
            <a:r>
              <a:rPr lang="en-DE" sz="1600" dirty="0"/>
              <a:t>l</a:t>
            </a:r>
            <a:r>
              <a:rPr lang="de-DE" sz="1600" dirty="0"/>
              <a:t>y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s,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I</a:t>
            </a:r>
            <a:r>
              <a:rPr lang="en-DE" sz="1600" dirty="0"/>
              <a:t>n</a:t>
            </a:r>
            <a:r>
              <a:rPr lang="de-DE" sz="1600" dirty="0"/>
              <a:t>s</a:t>
            </a:r>
            <a:r>
              <a:rPr lang="en-DE" sz="1600" dirty="0" err="1"/>
              <a:t>i</a:t>
            </a:r>
            <a:r>
              <a:rPr lang="de-DE" sz="1600" dirty="0"/>
              <a:t>g</a:t>
            </a:r>
            <a:r>
              <a:rPr lang="en-DE" sz="1600" dirty="0"/>
              <a:t>h</a:t>
            </a:r>
            <a:r>
              <a:rPr lang="de-DE" sz="1600" dirty="0"/>
              <a:t>t</a:t>
            </a:r>
            <a:r>
              <a:rPr lang="en-DE" sz="1600" dirty="0"/>
              <a:t>  </a:t>
            </a:r>
            <a:endParaRPr lang="en-SE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ABB3DB-736B-4E6D-98F2-2C19D4C161C2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176336" y="2193718"/>
            <a:ext cx="1694606" cy="2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4C1A01E-5528-4873-A891-E8F0F6B7ACC7}"/>
              </a:ext>
            </a:extLst>
          </p:cNvPr>
          <p:cNvSpPr txBox="1"/>
          <p:nvPr/>
        </p:nvSpPr>
        <p:spPr>
          <a:xfrm>
            <a:off x="2272731" y="4945946"/>
            <a:ext cx="5401733" cy="387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100" dirty="0"/>
              <a:t>* </a:t>
            </a:r>
            <a:r>
              <a:rPr lang="de-DE" sz="1100" dirty="0"/>
              <a:t>Sedlmair</a:t>
            </a:r>
            <a:r>
              <a:rPr lang="en-DE" sz="1100" dirty="0"/>
              <a:t> </a:t>
            </a:r>
            <a:r>
              <a:rPr lang="de-DE" sz="1100" dirty="0"/>
              <a:t>e</a:t>
            </a:r>
            <a:r>
              <a:rPr lang="en-DE" sz="1100" dirty="0"/>
              <a:t>t </a:t>
            </a:r>
            <a:r>
              <a:rPr lang="de-DE" sz="1100" dirty="0"/>
              <a:t>a</a:t>
            </a:r>
            <a:r>
              <a:rPr lang="en-DE" sz="1100" dirty="0"/>
              <a:t>l.</a:t>
            </a:r>
            <a:r>
              <a:rPr lang="de-DE" sz="1100" dirty="0"/>
              <a:t> </a:t>
            </a:r>
            <a:r>
              <a:rPr lang="en-DE" sz="1100" dirty="0"/>
              <a:t>(</a:t>
            </a:r>
            <a:r>
              <a:rPr lang="de-DE" sz="1100" dirty="0"/>
              <a:t>2014</a:t>
            </a:r>
            <a:r>
              <a:rPr lang="en-DE" sz="1100" dirty="0"/>
              <a:t>)</a:t>
            </a:r>
            <a:r>
              <a:rPr lang="de-DE" sz="1100" dirty="0"/>
              <a:t> Visual </a:t>
            </a:r>
            <a:r>
              <a:rPr lang="de-DE" sz="1100" dirty="0" err="1"/>
              <a:t>parameter</a:t>
            </a:r>
            <a:r>
              <a:rPr lang="de-DE" sz="1100" dirty="0"/>
              <a:t> </a:t>
            </a:r>
            <a:r>
              <a:rPr lang="de-DE" sz="1100" dirty="0" err="1"/>
              <a:t>space</a:t>
            </a:r>
            <a:r>
              <a:rPr lang="de-DE" sz="1100" dirty="0"/>
              <a:t> </a:t>
            </a:r>
            <a:r>
              <a:rPr lang="de-DE" sz="1100" dirty="0" err="1"/>
              <a:t>analysis</a:t>
            </a:r>
            <a:r>
              <a:rPr lang="de-DE" sz="1100" dirty="0"/>
              <a:t>: A </a:t>
            </a:r>
            <a:r>
              <a:rPr lang="de-DE" sz="1100" dirty="0" err="1"/>
              <a:t>conceptual</a:t>
            </a:r>
            <a:r>
              <a:rPr lang="en-US" sz="1100" dirty="0"/>
              <a:t> f</a:t>
            </a:r>
            <a:r>
              <a:rPr lang="de-DE" sz="1100" dirty="0" err="1"/>
              <a:t>ramework</a:t>
            </a:r>
            <a:r>
              <a:rPr lang="en-US" sz="1100" dirty="0"/>
              <a:t>. </a:t>
            </a:r>
            <a:r>
              <a:rPr lang="de-DE" sz="1100" dirty="0"/>
              <a:t>IEEE </a:t>
            </a:r>
            <a:r>
              <a:rPr lang="en-DE" sz="1100" dirty="0"/>
              <a:t>T</a:t>
            </a:r>
            <a:r>
              <a:rPr lang="de-DE" sz="1100" dirty="0"/>
              <a:t>V</a:t>
            </a:r>
            <a:r>
              <a:rPr lang="en-DE" sz="1100" dirty="0"/>
              <a:t>C</a:t>
            </a:r>
            <a:r>
              <a:rPr lang="de-DE" sz="1100" dirty="0"/>
              <a:t>G, 20</a:t>
            </a:r>
            <a:r>
              <a:rPr lang="en-DE" sz="1100" dirty="0"/>
              <a:t> </a:t>
            </a:r>
            <a:r>
              <a:rPr lang="de-DE" sz="1100" dirty="0"/>
              <a:t>(12), 2161-2170.</a:t>
            </a:r>
            <a:r>
              <a:rPr lang="en-DE" sz="1100" dirty="0"/>
              <a:t> </a:t>
            </a:r>
            <a:r>
              <a:rPr lang="de-DE" sz="1100" dirty="0"/>
              <a:t>doi.org/10.1109/TVCG.2014.2346321</a:t>
            </a:r>
            <a:endParaRPr lang="en-SE" sz="1100" dirty="0"/>
          </a:p>
        </p:txBody>
      </p:sp>
    </p:spTree>
    <p:extLst>
      <p:ext uri="{BB962C8B-B14F-4D97-AF65-F5344CB8AC3E}">
        <p14:creationId xmlns:p14="http://schemas.microsoft.com/office/powerpoint/2010/main" val="3648443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</a:t>
            </a:r>
            <a:r>
              <a:rPr lang="de-DE" dirty="0"/>
              <a:t>l</a:t>
            </a:r>
            <a:r>
              <a:rPr lang="en-DE" dirty="0"/>
              <a:t>a</a:t>
            </a:r>
            <a:r>
              <a:rPr lang="de-DE" dirty="0"/>
              <a:t>V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’ </a:t>
            </a:r>
            <a:r>
              <a:rPr lang="de-DE" dirty="0"/>
              <a:t>W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k</a:t>
            </a:r>
            <a:r>
              <a:rPr lang="de-DE" dirty="0"/>
              <a:t>f</a:t>
            </a:r>
            <a:r>
              <a:rPr lang="en-DE" dirty="0"/>
              <a:t>l</a:t>
            </a:r>
            <a:r>
              <a:rPr lang="de-DE" dirty="0"/>
              <a:t>o</a:t>
            </a:r>
            <a:r>
              <a:rPr lang="en-DE" dirty="0"/>
              <a:t>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8760128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Move (</a:t>
            </a:r>
            <a:r>
              <a:rPr lang="de-DE" sz="1800" dirty="0"/>
              <a:t>e</a:t>
            </a:r>
            <a:r>
              <a:rPr lang="en-DE" sz="1800" dirty="0"/>
              <a:t>x</a:t>
            </a:r>
            <a:r>
              <a:rPr lang="de-DE" sz="1800" dirty="0"/>
              <a:t>i</a:t>
            </a:r>
            <a:r>
              <a:rPr lang="en-DE" sz="1800" dirty="0"/>
              <a:t>s</a:t>
            </a:r>
            <a:r>
              <a:rPr lang="de-DE" sz="1800" dirty="0"/>
              <a:t>t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/>
              <a:t>g) code into plugins</a:t>
            </a:r>
          </a:p>
          <a:p>
            <a:pPr marL="0" indent="0">
              <a:buNone/>
            </a:pPr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1945BC-9CBA-4339-BCA9-5AC822A7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38" y="2897328"/>
            <a:ext cx="7417558" cy="22814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73C45E-80C2-4A5C-8104-07C097FC1FE0}"/>
              </a:ext>
            </a:extLst>
          </p:cNvPr>
          <p:cNvSpPr/>
          <p:nvPr/>
        </p:nvSpPr>
        <p:spPr>
          <a:xfrm>
            <a:off x="6156475" y="2436125"/>
            <a:ext cx="2988860" cy="2743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1F7AA-9AD7-4598-9E8E-8861CC008474}"/>
              </a:ext>
            </a:extLst>
          </p:cNvPr>
          <p:cNvSpPr/>
          <p:nvPr/>
        </p:nvSpPr>
        <p:spPr>
          <a:xfrm>
            <a:off x="3104444" y="3335867"/>
            <a:ext cx="1179689" cy="620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B795E-0BA4-41A3-8199-18E56E780749}"/>
              </a:ext>
            </a:extLst>
          </p:cNvPr>
          <p:cNvSpPr/>
          <p:nvPr/>
        </p:nvSpPr>
        <p:spPr>
          <a:xfrm>
            <a:off x="3104444" y="3942641"/>
            <a:ext cx="1179689" cy="620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1673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</a:t>
            </a:r>
            <a:r>
              <a:rPr lang="de-DE" dirty="0"/>
              <a:t>l</a:t>
            </a:r>
            <a:r>
              <a:rPr lang="en-DE" dirty="0"/>
              <a:t>a</a:t>
            </a:r>
            <a:r>
              <a:rPr lang="de-DE" dirty="0"/>
              <a:t>V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’ </a:t>
            </a:r>
            <a:r>
              <a:rPr lang="de-DE" dirty="0"/>
              <a:t>W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k</a:t>
            </a:r>
            <a:r>
              <a:rPr lang="de-DE" dirty="0"/>
              <a:t>f</a:t>
            </a:r>
            <a:r>
              <a:rPr lang="en-DE" dirty="0"/>
              <a:t>l</a:t>
            </a:r>
            <a:r>
              <a:rPr lang="de-DE" dirty="0"/>
              <a:t>o</a:t>
            </a:r>
            <a:r>
              <a:rPr lang="en-DE" dirty="0"/>
              <a:t>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8760128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Move (</a:t>
            </a:r>
            <a:r>
              <a:rPr lang="de-DE" sz="1800" dirty="0"/>
              <a:t>e</a:t>
            </a:r>
            <a:r>
              <a:rPr lang="en-DE" sz="1800" dirty="0"/>
              <a:t>x</a:t>
            </a:r>
            <a:r>
              <a:rPr lang="de-DE" sz="1800" dirty="0"/>
              <a:t>i</a:t>
            </a:r>
            <a:r>
              <a:rPr lang="en-DE" sz="1800" dirty="0"/>
              <a:t>s</a:t>
            </a:r>
            <a:r>
              <a:rPr lang="de-DE" sz="1800" dirty="0"/>
              <a:t>t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/>
              <a:t>g) code into plugins</a:t>
            </a:r>
          </a:p>
          <a:p>
            <a:r>
              <a:rPr lang="en-DE" sz="1800" dirty="0" err="1"/>
              <a:t>Sp</a:t>
            </a:r>
            <a:r>
              <a:rPr lang="de-DE" sz="1800" dirty="0"/>
              <a:t>e</a:t>
            </a:r>
            <a:r>
              <a:rPr lang="en-DE" sz="1800" dirty="0"/>
              <a:t>c</a:t>
            </a:r>
            <a:r>
              <a:rPr lang="de-DE" sz="1800" dirty="0"/>
              <a:t>i</a:t>
            </a:r>
            <a:r>
              <a:rPr lang="en-DE" sz="1800" dirty="0"/>
              <a:t>f</a:t>
            </a:r>
            <a:r>
              <a:rPr lang="de-DE" sz="1800" dirty="0"/>
              <a:t>i</a:t>
            </a:r>
            <a:r>
              <a:rPr lang="en-DE" sz="1800" dirty="0"/>
              <a:t>y </a:t>
            </a:r>
            <a:r>
              <a:rPr lang="de-DE" sz="1800" dirty="0"/>
              <a:t>a</a:t>
            </a:r>
            <a:r>
              <a:rPr lang="en-DE" sz="1800" dirty="0"/>
              <a:t>l</a:t>
            </a:r>
            <a:r>
              <a:rPr lang="de-DE" sz="1800" dirty="0"/>
              <a:t>l</a:t>
            </a:r>
            <a:r>
              <a:rPr lang="en-DE" sz="1800" dirty="0"/>
              <a:t> HP values </a:t>
            </a:r>
            <a:r>
              <a:rPr lang="de-DE" sz="1800" dirty="0"/>
              <a:t>t</a:t>
            </a:r>
            <a:r>
              <a:rPr lang="en-DE" sz="1800" dirty="0"/>
              <a:t>o sample</a:t>
            </a:r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1945BC-9CBA-4339-BCA9-5AC822A7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38" y="2897328"/>
            <a:ext cx="7417558" cy="22814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73C45E-80C2-4A5C-8104-07C097FC1FE0}"/>
              </a:ext>
            </a:extLst>
          </p:cNvPr>
          <p:cNvSpPr/>
          <p:nvPr/>
        </p:nvSpPr>
        <p:spPr>
          <a:xfrm>
            <a:off x="6156475" y="2436125"/>
            <a:ext cx="2988860" cy="2743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66171D-49E5-4927-8D85-DF0CA048E9F1}"/>
              </a:ext>
            </a:extLst>
          </p:cNvPr>
          <p:cNvSpPr/>
          <p:nvPr/>
        </p:nvSpPr>
        <p:spPr>
          <a:xfrm>
            <a:off x="3121377" y="4521201"/>
            <a:ext cx="1179689" cy="620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532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6AFD6E-A4B4-4587-A4FA-7242E2BC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38" y="2897328"/>
            <a:ext cx="7417558" cy="2281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k</a:t>
            </a:r>
            <a:r>
              <a:rPr lang="de-DE" dirty="0"/>
              <a:t>f</a:t>
            </a:r>
            <a:r>
              <a:rPr lang="en-DE" dirty="0"/>
              <a:t>l</a:t>
            </a:r>
            <a:r>
              <a:rPr lang="de-DE" dirty="0"/>
              <a:t>o</a:t>
            </a:r>
            <a:r>
              <a:rPr lang="en-DE" dirty="0"/>
              <a:t>w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49" y="1057278"/>
            <a:ext cx="6931329" cy="4176713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Results </a:t>
            </a:r>
            <a:r>
              <a:rPr lang="de-DE" sz="1800" dirty="0"/>
              <a:t>c</a:t>
            </a:r>
            <a:r>
              <a:rPr lang="en-DE" sz="1800" dirty="0"/>
              <a:t>a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b</a:t>
            </a:r>
            <a:r>
              <a:rPr lang="en-DE" sz="1800" dirty="0"/>
              <a:t>e </a:t>
            </a:r>
            <a:r>
              <a:rPr lang="en-US" sz="1800" dirty="0"/>
              <a:t>analyzed all at once</a:t>
            </a:r>
          </a:p>
          <a:p>
            <a:r>
              <a:rPr lang="en-US" sz="1800" dirty="0"/>
              <a:t>Or shared for reproducibility (useful for academics &amp; teaching!)</a:t>
            </a:r>
          </a:p>
          <a:p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3C45E-80C2-4A5C-8104-07C097FC1FE0}"/>
              </a:ext>
            </a:extLst>
          </p:cNvPr>
          <p:cNvSpPr/>
          <p:nvPr/>
        </p:nvSpPr>
        <p:spPr>
          <a:xfrm>
            <a:off x="1098645" y="2736356"/>
            <a:ext cx="5060775" cy="27432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291217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8862486" cy="4176713"/>
          </a:xfrm>
        </p:spPr>
        <p:txBody>
          <a:bodyPr/>
          <a:lstStyle/>
          <a:p>
            <a:endParaRPr lang="en-DE" sz="1800" dirty="0"/>
          </a:p>
          <a:p>
            <a:pPr marL="0" indent="0">
              <a:buNone/>
            </a:pPr>
            <a:endParaRPr lang="en-DE" sz="1800" dirty="0"/>
          </a:p>
          <a:p>
            <a:endParaRPr lang="en-DE" sz="1800" dirty="0"/>
          </a:p>
          <a:p>
            <a:endParaRPr lang="en-DE" sz="1800" dirty="0"/>
          </a:p>
          <a:p>
            <a:pPr marL="0" indent="0" algn="ctr">
              <a:buNone/>
            </a:pPr>
            <a:r>
              <a:rPr lang="de-DE" sz="1800" dirty="0"/>
              <a:t>H</a:t>
            </a:r>
            <a:r>
              <a:rPr lang="en-DE" sz="1800" dirty="0"/>
              <a:t>o</a:t>
            </a:r>
            <a:r>
              <a:rPr lang="de-DE" sz="1800" dirty="0"/>
              <a:t>w</a:t>
            </a:r>
            <a:r>
              <a:rPr lang="en-DE" sz="1800" dirty="0"/>
              <a:t> </a:t>
            </a:r>
            <a:r>
              <a:rPr lang="de-DE" sz="1800" dirty="0"/>
              <a:t>d</a:t>
            </a:r>
            <a:r>
              <a:rPr lang="en-DE" sz="1800" dirty="0"/>
              <a:t>o</a:t>
            </a:r>
            <a:r>
              <a:rPr lang="de-DE" sz="1800" dirty="0"/>
              <a:t>e</a:t>
            </a:r>
            <a:r>
              <a:rPr lang="en-DE" sz="1800" dirty="0"/>
              <a:t>s </a:t>
            </a:r>
            <a:r>
              <a:rPr lang="de-DE" sz="1800" dirty="0"/>
              <a:t>C</a:t>
            </a:r>
            <a:r>
              <a:rPr lang="en-DE" sz="1800" dirty="0"/>
              <a:t>l</a:t>
            </a:r>
            <a:r>
              <a:rPr lang="de-DE" sz="1800" dirty="0"/>
              <a:t>a</a:t>
            </a:r>
            <a:r>
              <a:rPr lang="en-DE" sz="1800" dirty="0"/>
              <a:t>V</a:t>
            </a:r>
            <a:r>
              <a:rPr lang="de-DE" sz="1800" dirty="0"/>
              <a:t>i</a:t>
            </a:r>
            <a:r>
              <a:rPr lang="en-DE" sz="1800" dirty="0"/>
              <a:t>s </a:t>
            </a:r>
            <a:r>
              <a:rPr lang="en-DE" sz="1800" dirty="0" err="1"/>
              <a:t>su</a:t>
            </a:r>
            <a:r>
              <a:rPr lang="de-DE" sz="1800" dirty="0"/>
              <a:t>p</a:t>
            </a:r>
            <a:r>
              <a:rPr lang="en-DE" sz="1800" dirty="0"/>
              <a:t>p</a:t>
            </a:r>
            <a:r>
              <a:rPr lang="de-DE" sz="1800" dirty="0"/>
              <a:t>o</a:t>
            </a:r>
            <a:r>
              <a:rPr lang="en-DE" sz="1800" dirty="0"/>
              <a:t>r</a:t>
            </a:r>
            <a:r>
              <a:rPr lang="de-DE" sz="1800" dirty="0"/>
              <a:t>t</a:t>
            </a:r>
            <a:r>
              <a:rPr lang="en-DE" sz="1800" dirty="0"/>
              <a:t> </a:t>
            </a:r>
            <a:r>
              <a:rPr lang="de-DE" sz="1800" dirty="0"/>
              <a:t>a</a:t>
            </a:r>
            <a:r>
              <a:rPr lang="en-DE" sz="1800" dirty="0" err="1"/>
              <a:t>nalysis</a:t>
            </a:r>
            <a:r>
              <a:rPr lang="en-DE" sz="1800" dirty="0"/>
              <a:t>?</a:t>
            </a:r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577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F16A1263-ECAB-418C-914B-D5B349D3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759" y="1724935"/>
            <a:ext cx="6052931" cy="286499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CF073-6B9D-49E1-8D84-346C1938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err="1"/>
              <a:t>Cla</a:t>
            </a:r>
            <a:r>
              <a:rPr lang="de-DE" dirty="0"/>
              <a:t>V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’ </a:t>
            </a:r>
            <a:r>
              <a:rPr lang="de-DE" dirty="0"/>
              <a:t>V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z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d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26422-479A-4405-992E-71587B11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E86477C-F129-46C8-A636-1A26A2781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772" y="4783377"/>
            <a:ext cx="26284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 &amp;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4FC781-AE3F-4F8C-90CF-F968CC9EA75B}"/>
              </a:ext>
            </a:extLst>
          </p:cNvPr>
          <p:cNvCxnSpPr>
            <a:cxnSpLocks/>
          </p:cNvCxnSpPr>
          <p:nvPr/>
        </p:nvCxnSpPr>
        <p:spPr>
          <a:xfrm flipH="1" flipV="1">
            <a:off x="2499358" y="4018844"/>
            <a:ext cx="230393" cy="7645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D3D6F0-97EE-407C-B85D-587D885C62CE}"/>
              </a:ext>
            </a:extLst>
          </p:cNvPr>
          <p:cNvCxnSpPr>
            <a:cxnSpLocks/>
          </p:cNvCxnSpPr>
          <p:nvPr/>
        </p:nvCxnSpPr>
        <p:spPr>
          <a:xfrm flipV="1">
            <a:off x="3850340" y="3599329"/>
            <a:ext cx="941294" cy="12421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107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F16A1263-ECAB-418C-914B-D5B349D3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759" y="1724935"/>
            <a:ext cx="6052931" cy="286499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CF073-6B9D-49E1-8D84-346C1938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err="1"/>
              <a:t>Cla</a:t>
            </a:r>
            <a:r>
              <a:rPr lang="de-DE" dirty="0"/>
              <a:t>V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’ </a:t>
            </a:r>
            <a:r>
              <a:rPr lang="de-DE" dirty="0"/>
              <a:t>V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z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d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26422-479A-4405-992E-71587B11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E86477C-F129-46C8-A636-1A26A2781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772" y="4783377"/>
            <a:ext cx="26284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 &amp;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F28BD7-6B1C-4A0A-941F-6E1213E63D6F}"/>
              </a:ext>
            </a:extLst>
          </p:cNvPr>
          <p:cNvCxnSpPr>
            <a:cxnSpLocks/>
          </p:cNvCxnSpPr>
          <p:nvPr/>
        </p:nvCxnSpPr>
        <p:spPr>
          <a:xfrm flipH="1">
            <a:off x="7458634" y="2969016"/>
            <a:ext cx="4437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4FC781-AE3F-4F8C-90CF-F968CC9EA75B}"/>
              </a:ext>
            </a:extLst>
          </p:cNvPr>
          <p:cNvCxnSpPr>
            <a:cxnSpLocks/>
          </p:cNvCxnSpPr>
          <p:nvPr/>
        </p:nvCxnSpPr>
        <p:spPr>
          <a:xfrm flipH="1" flipV="1">
            <a:off x="2499358" y="4018844"/>
            <a:ext cx="230393" cy="7645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D3D6F0-97EE-407C-B85D-587D885C62CE}"/>
              </a:ext>
            </a:extLst>
          </p:cNvPr>
          <p:cNvCxnSpPr>
            <a:cxnSpLocks/>
          </p:cNvCxnSpPr>
          <p:nvPr/>
        </p:nvCxnSpPr>
        <p:spPr>
          <a:xfrm flipV="1">
            <a:off x="3850340" y="3599329"/>
            <a:ext cx="941294" cy="12421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">
            <a:extLst>
              <a:ext uri="{FF2B5EF4-FFF2-40B4-BE49-F238E27FC236}">
                <a16:creationId xmlns:a16="http://schemas.microsoft.com/office/drawing/2014/main" id="{C2CD231A-76E2-4B0E-A212-6EEB20B40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502" y="2553517"/>
            <a:ext cx="16388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highlighted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SE" sz="1600" dirty="0">
                <a:latin typeface="Arial" panose="020B0604020202020204" pitchFamily="34" charset="0"/>
              </a:rPr>
              <a:t>classifier</a:t>
            </a:r>
            <a:r>
              <a:rPr kumimoji="0" lang="en-S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610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F16A1263-ECAB-418C-914B-D5B349D3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759" y="1724935"/>
            <a:ext cx="6052931" cy="286499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CF073-6B9D-49E1-8D84-346C1938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err="1"/>
              <a:t>Cla</a:t>
            </a:r>
            <a:r>
              <a:rPr lang="de-DE" dirty="0"/>
              <a:t>V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’ </a:t>
            </a:r>
            <a:r>
              <a:rPr lang="de-DE" dirty="0"/>
              <a:t>V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z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d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26422-479A-4405-992E-71587B11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E86477C-F129-46C8-A636-1A26A2781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772" y="4783377"/>
            <a:ext cx="26284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 &amp; 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</a:t>
            </a:r>
            <a:r>
              <a:rPr kumimoji="0" lang="en-DE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F28BD7-6B1C-4A0A-941F-6E1213E63D6F}"/>
              </a:ext>
            </a:extLst>
          </p:cNvPr>
          <p:cNvCxnSpPr>
            <a:cxnSpLocks/>
          </p:cNvCxnSpPr>
          <p:nvPr/>
        </p:nvCxnSpPr>
        <p:spPr>
          <a:xfrm flipH="1">
            <a:off x="7458634" y="2969016"/>
            <a:ext cx="4437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D3D6F0-97EE-407C-B85D-587D885C62CE}"/>
              </a:ext>
            </a:extLst>
          </p:cNvPr>
          <p:cNvCxnSpPr>
            <a:cxnSpLocks/>
          </p:cNvCxnSpPr>
          <p:nvPr/>
        </p:nvCxnSpPr>
        <p:spPr>
          <a:xfrm flipV="1">
            <a:off x="3850340" y="3599329"/>
            <a:ext cx="941294" cy="12421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">
            <a:extLst>
              <a:ext uri="{FF2B5EF4-FFF2-40B4-BE49-F238E27FC236}">
                <a16:creationId xmlns:a16="http://schemas.microsoft.com/office/drawing/2014/main" id="{91DBF035-41E3-4898-AD18-182449751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397" y="981063"/>
            <a:ext cx="46708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SE" sz="1600" dirty="0">
                <a:latin typeface="Arial" panose="020B0604020202020204" pitchFamily="34" charset="0"/>
              </a:rPr>
              <a:t>So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t, 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 err="1">
                <a:latin typeface="Arial" panose="020B0604020202020204" pitchFamily="34" charset="0"/>
              </a:rPr>
              <a:t>i</a:t>
            </a:r>
            <a:r>
              <a:rPr lang="de-DE" altLang="en-SE" sz="1600" dirty="0">
                <a:latin typeface="Arial" panose="020B0604020202020204" pitchFamily="34" charset="0"/>
              </a:rPr>
              <a:t>z</a:t>
            </a:r>
            <a:r>
              <a:rPr lang="en-DE" altLang="en-SE" sz="1600" dirty="0">
                <a:latin typeface="Arial" panose="020B0604020202020204" pitchFamily="34" charset="0"/>
              </a:rPr>
              <a:t>e, </a:t>
            </a:r>
            <a:r>
              <a:rPr lang="de-DE" altLang="en-SE" sz="1600" dirty="0">
                <a:latin typeface="Arial" panose="020B0604020202020204" pitchFamily="34" charset="0"/>
              </a:rPr>
              <a:t>o</a:t>
            </a:r>
            <a:r>
              <a:rPr lang="en-DE" altLang="en-SE" sz="1600" dirty="0">
                <a:latin typeface="Arial" panose="020B0604020202020204" pitchFamily="34" charset="0"/>
              </a:rPr>
              <a:t>r </a:t>
            </a:r>
            <a:r>
              <a:rPr lang="de-DE" altLang="en-SE" sz="1600" dirty="0">
                <a:latin typeface="Arial" panose="020B0604020202020204" pitchFamily="34" charset="0"/>
              </a:rPr>
              <a:t>f</a:t>
            </a:r>
            <a:r>
              <a:rPr lang="en-DE" altLang="en-SE" sz="1600" dirty="0" err="1">
                <a:latin typeface="Arial" panose="020B0604020202020204" pitchFamily="34" charset="0"/>
              </a:rPr>
              <a:t>i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t</a:t>
            </a:r>
            <a:r>
              <a:rPr lang="de-DE" altLang="en-SE" sz="1600" dirty="0">
                <a:latin typeface="Arial" panose="020B0604020202020204" pitchFamily="34" charset="0"/>
              </a:rPr>
              <a:t>e</a:t>
            </a:r>
            <a:r>
              <a:rPr lang="en-DE" altLang="en-SE" sz="1600" dirty="0">
                <a:latin typeface="Arial" panose="020B0604020202020204" pitchFamily="34" charset="0"/>
              </a:rPr>
              <a:t>r </a:t>
            </a:r>
            <a:r>
              <a:rPr lang="de-DE" sz="1600" dirty="0"/>
              <a:t>b</a:t>
            </a:r>
            <a:r>
              <a:rPr lang="en-DE" sz="1600" dirty="0"/>
              <a:t>y </a:t>
            </a:r>
            <a:r>
              <a:rPr lang="de-DE" sz="1600" dirty="0"/>
              <a:t>H</a:t>
            </a:r>
            <a:r>
              <a:rPr lang="en-DE" sz="1600" dirty="0"/>
              <a:t>P</a:t>
            </a:r>
            <a:r>
              <a:rPr lang="en-US" sz="1600" dirty="0"/>
              <a:t>s</a:t>
            </a:r>
            <a:r>
              <a:rPr lang="en-DE" sz="1600" dirty="0"/>
              <a:t> </a:t>
            </a:r>
            <a:r>
              <a:rPr lang="de-DE" sz="1600" dirty="0"/>
              <a:t>a</a:t>
            </a:r>
            <a:r>
              <a:rPr lang="en-DE" sz="1600" dirty="0" err="1"/>
              <a:t>nd</a:t>
            </a:r>
            <a:r>
              <a:rPr lang="en-DE" sz="1600" dirty="0"/>
              <a:t> scores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8274CB-D9A7-4B34-AD40-49486A9FAAAC}"/>
              </a:ext>
            </a:extLst>
          </p:cNvPr>
          <p:cNvCxnSpPr>
            <a:cxnSpLocks/>
          </p:cNvCxnSpPr>
          <p:nvPr/>
        </p:nvCxnSpPr>
        <p:spPr>
          <a:xfrm>
            <a:off x="3801034" y="1286435"/>
            <a:ext cx="0" cy="388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E31281-5A21-48F9-B85F-0D94E10B0796}"/>
              </a:ext>
            </a:extLst>
          </p:cNvPr>
          <p:cNvCxnSpPr>
            <a:cxnSpLocks/>
          </p:cNvCxnSpPr>
          <p:nvPr/>
        </p:nvCxnSpPr>
        <p:spPr>
          <a:xfrm>
            <a:off x="4316508" y="1286435"/>
            <a:ext cx="1" cy="388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DE6E9F-DD3D-4E06-B1BE-D2E2056BF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502" y="2553517"/>
            <a:ext cx="16388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</a:t>
            </a:r>
            <a:r>
              <a:rPr kumimoji="0" lang="de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en-D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highlighted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SE" sz="1600" dirty="0">
                <a:latin typeface="Arial" panose="020B0604020202020204" pitchFamily="34" charset="0"/>
              </a:rPr>
              <a:t>classifier</a:t>
            </a:r>
            <a:r>
              <a:rPr kumimoji="0" lang="en-S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DFD426-D2B9-4873-982A-5895ED4E5F58}"/>
              </a:ext>
            </a:extLst>
          </p:cNvPr>
          <p:cNvCxnSpPr>
            <a:cxnSpLocks/>
          </p:cNvCxnSpPr>
          <p:nvPr/>
        </p:nvCxnSpPr>
        <p:spPr>
          <a:xfrm flipH="1" flipV="1">
            <a:off x="2499358" y="4018844"/>
            <a:ext cx="230393" cy="7645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07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8862486" cy="4176713"/>
          </a:xfrm>
        </p:spPr>
        <p:txBody>
          <a:bodyPr/>
          <a:lstStyle/>
          <a:p>
            <a:endParaRPr lang="en-DE" sz="1800" dirty="0"/>
          </a:p>
          <a:p>
            <a:pPr marL="0" indent="0">
              <a:buNone/>
            </a:pPr>
            <a:endParaRPr lang="en-DE" sz="1800" dirty="0"/>
          </a:p>
          <a:p>
            <a:endParaRPr lang="en-DE" sz="1800" dirty="0"/>
          </a:p>
          <a:p>
            <a:endParaRPr lang="en-DE" sz="1800" dirty="0"/>
          </a:p>
          <a:p>
            <a:pPr marL="0" indent="0" algn="ctr">
              <a:buNone/>
            </a:pPr>
            <a:r>
              <a:rPr lang="de-DE" sz="1800" dirty="0"/>
              <a:t>N</a:t>
            </a:r>
            <a:r>
              <a:rPr lang="en-DE" sz="1800" dirty="0"/>
              <a:t>ow let’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de-DE" sz="1800" dirty="0"/>
              <a:t>s</a:t>
            </a:r>
            <a:r>
              <a:rPr lang="en-DE" sz="1800" dirty="0"/>
              <a:t>e</a:t>
            </a:r>
            <a:r>
              <a:rPr lang="de-DE" sz="1800" dirty="0"/>
              <a:t>e</a:t>
            </a:r>
            <a:r>
              <a:rPr lang="en-DE" sz="1800" dirty="0"/>
              <a:t> </a:t>
            </a:r>
            <a:r>
              <a:rPr lang="de-DE" sz="1800" dirty="0"/>
              <a:t>h</a:t>
            </a:r>
            <a:r>
              <a:rPr lang="en-DE" sz="1800" dirty="0"/>
              <a:t>o</a:t>
            </a:r>
            <a:r>
              <a:rPr lang="de-DE" sz="1800" dirty="0"/>
              <a:t>w</a:t>
            </a:r>
            <a:r>
              <a:rPr lang="en-DE" sz="1800" dirty="0"/>
              <a:t> </a:t>
            </a:r>
            <a:r>
              <a:rPr lang="de-DE" sz="1800" dirty="0"/>
              <a:t>C</a:t>
            </a:r>
            <a:r>
              <a:rPr lang="en-DE" sz="1800" dirty="0"/>
              <a:t>l</a:t>
            </a:r>
            <a:r>
              <a:rPr lang="de-DE" sz="1800" dirty="0"/>
              <a:t>a</a:t>
            </a:r>
            <a:r>
              <a:rPr lang="en-DE" sz="1800" dirty="0"/>
              <a:t>Vis </a:t>
            </a:r>
            <a:r>
              <a:rPr lang="en-DE" sz="1800" dirty="0" err="1"/>
              <a:t>suppo</a:t>
            </a:r>
            <a:r>
              <a:rPr lang="de-DE" sz="1800" dirty="0"/>
              <a:t>r</a:t>
            </a:r>
            <a:r>
              <a:rPr lang="en-DE" sz="1800" dirty="0"/>
              <a:t>t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de-DE" sz="1800" dirty="0"/>
              <a:t>t</a:t>
            </a:r>
            <a:r>
              <a:rPr lang="en-DE" sz="1800" dirty="0"/>
              <a:t>a</a:t>
            </a:r>
            <a:r>
              <a:rPr lang="de-DE" sz="1800" dirty="0"/>
              <a:t>s</a:t>
            </a:r>
            <a:r>
              <a:rPr lang="en-DE" sz="1800" dirty="0"/>
              <a:t>k</a:t>
            </a:r>
            <a:r>
              <a:rPr lang="de-DE" sz="1800" dirty="0"/>
              <a:t>s</a:t>
            </a:r>
            <a:r>
              <a:rPr lang="en-DE" sz="1800" dirty="0"/>
              <a:t>!</a:t>
            </a:r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3931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en-DE" dirty="0"/>
              <a:t>W</a:t>
            </a:r>
            <a:r>
              <a:rPr lang="de-DE" dirty="0" err="1"/>
              <a:t>ell</a:t>
            </a:r>
            <a:r>
              <a:rPr lang="de-DE" dirty="0"/>
              <a:t>-</a:t>
            </a:r>
            <a:r>
              <a:rPr lang="en-DE" dirty="0"/>
              <a:t>P</a:t>
            </a:r>
            <a:r>
              <a:rPr lang="de-DE" dirty="0" err="1"/>
              <a:t>erforming</a:t>
            </a:r>
            <a:r>
              <a:rPr lang="en-DE" dirty="0"/>
              <a:t> C</a:t>
            </a:r>
            <a:r>
              <a:rPr lang="de-DE" dirty="0" err="1"/>
              <a:t>lassifiers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de-DE" sz="1800" dirty="0"/>
              <a:t>W</a:t>
            </a:r>
            <a:r>
              <a:rPr lang="en-DE" sz="1800" dirty="0"/>
              <a:t>h</a:t>
            </a:r>
            <a:r>
              <a:rPr lang="de-DE" sz="1800" dirty="0"/>
              <a:t>a</a:t>
            </a:r>
            <a:r>
              <a:rPr lang="en-DE" sz="1800" dirty="0"/>
              <a:t>t </a:t>
            </a:r>
            <a:r>
              <a:rPr lang="de-DE" sz="1800" dirty="0"/>
              <a:t>i</a:t>
            </a:r>
            <a:r>
              <a:rPr lang="en-DE" sz="1800" dirty="0"/>
              <a:t>s </a:t>
            </a:r>
            <a:r>
              <a:rPr lang="de-DE" sz="1800" i="1" dirty="0"/>
              <a:t>b</a:t>
            </a:r>
            <a:r>
              <a:rPr lang="en-DE" sz="1800" i="1" dirty="0"/>
              <a:t>e</a:t>
            </a:r>
            <a:r>
              <a:rPr lang="de-DE" sz="1800" i="1" dirty="0"/>
              <a:t>s</a:t>
            </a:r>
            <a:r>
              <a:rPr lang="en-DE" sz="1800" i="1" dirty="0"/>
              <a:t>t</a:t>
            </a:r>
            <a:r>
              <a:rPr lang="en-DE" sz="1800" dirty="0"/>
              <a:t>?</a:t>
            </a:r>
          </a:p>
          <a:p>
            <a:pPr lvl="1"/>
            <a:r>
              <a:rPr lang="de-DE" sz="1800" dirty="0"/>
              <a:t>H</a:t>
            </a:r>
            <a:r>
              <a:rPr lang="en-DE" sz="1800" dirty="0" err="1"/>
              <a:t>i</a:t>
            </a:r>
            <a:r>
              <a:rPr lang="de-DE" sz="1800" dirty="0"/>
              <a:t>g</a:t>
            </a:r>
            <a:r>
              <a:rPr lang="en-DE" sz="1800" dirty="0"/>
              <a:t>h </a:t>
            </a:r>
            <a:r>
              <a:rPr lang="de-DE" sz="1800" dirty="0"/>
              <a:t>a</a:t>
            </a:r>
            <a:r>
              <a:rPr lang="en-DE" sz="1800" dirty="0"/>
              <a:t>ccuracy, fast training</a:t>
            </a:r>
            <a:r>
              <a:rPr lang="en-US" sz="1800" dirty="0"/>
              <a:t>, …</a:t>
            </a:r>
            <a:r>
              <a:rPr lang="en-DE" sz="1800" dirty="0"/>
              <a:t>?</a:t>
            </a:r>
            <a:endParaRPr lang="en-US" sz="1800" dirty="0"/>
          </a:p>
          <a:p>
            <a:pPr lvl="1"/>
            <a:r>
              <a:rPr lang="en-US" sz="1800" dirty="0"/>
              <a:t>Trade-off!</a:t>
            </a:r>
            <a:endParaRPr lang="en-D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88106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79C3-F7C2-4B31-BD63-AFF603AF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</a:t>
            </a:r>
            <a:r>
              <a:rPr lang="de-DE" dirty="0"/>
              <a:t>l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s</a:t>
            </a:r>
            <a:r>
              <a:rPr lang="de-DE" dirty="0"/>
              <a:t>i</a:t>
            </a:r>
            <a:r>
              <a:rPr lang="en-DE" dirty="0"/>
              <a:t>f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i</a:t>
            </a:r>
            <a:r>
              <a:rPr lang="en-DE" dirty="0"/>
              <a:t>s </a:t>
            </a:r>
            <a:r>
              <a:rPr lang="en-DE" dirty="0" err="1"/>
              <a:t>Im</a:t>
            </a:r>
            <a:r>
              <a:rPr lang="de-DE" dirty="0"/>
              <a:t>p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t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!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D6E26-192B-428C-B452-1104C6472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4345077" cy="4176713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Natural language processing</a:t>
            </a:r>
            <a:endParaRPr lang="en-DE" sz="1800" dirty="0"/>
          </a:p>
          <a:p>
            <a:r>
              <a:rPr lang="en-US" sz="1800" dirty="0"/>
              <a:t>Computer vision</a:t>
            </a:r>
          </a:p>
          <a:p>
            <a:r>
              <a:rPr lang="en-US" sz="1800" dirty="0"/>
              <a:t>Medical diagnostics</a:t>
            </a:r>
          </a:p>
          <a:p>
            <a:r>
              <a:rPr lang="en-US" sz="18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FBD3B-466C-4A1A-8127-D444DBD3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F645D2-7003-4374-BF4D-CB14BB2E3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15912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en-DE" dirty="0"/>
              <a:t>W</a:t>
            </a:r>
            <a:r>
              <a:rPr lang="de-DE" dirty="0" err="1"/>
              <a:t>ell</a:t>
            </a:r>
            <a:r>
              <a:rPr lang="de-DE" dirty="0"/>
              <a:t>-</a:t>
            </a:r>
            <a:r>
              <a:rPr lang="en-DE" dirty="0"/>
              <a:t>P</a:t>
            </a:r>
            <a:r>
              <a:rPr lang="de-DE" dirty="0" err="1"/>
              <a:t>erforming</a:t>
            </a:r>
            <a:r>
              <a:rPr lang="en-DE" dirty="0"/>
              <a:t> C</a:t>
            </a:r>
            <a:r>
              <a:rPr lang="de-DE" dirty="0" err="1"/>
              <a:t>lassifiers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We need a ranking </a:t>
            </a:r>
            <a:r>
              <a:rPr lang="en-US" sz="1800" dirty="0"/>
              <a:t>for </a:t>
            </a:r>
            <a:r>
              <a:rPr lang="en-DE" sz="1800" i="1" dirty="0"/>
              <a:t>multiple scores at once</a:t>
            </a:r>
          </a:p>
          <a:p>
            <a:pPr lvl="1"/>
            <a:r>
              <a:rPr lang="en-DE" sz="1800" dirty="0" err="1"/>
              <a:t>LineUp</a:t>
            </a:r>
            <a:r>
              <a:rPr lang="en-DE" sz="1800" dirty="0"/>
              <a:t>* </a:t>
            </a:r>
            <a:r>
              <a:rPr lang="de-DE" sz="1800" dirty="0"/>
              <a:t>d</a:t>
            </a:r>
            <a:r>
              <a:rPr lang="en-DE" sz="1800" dirty="0"/>
              <a:t>o</a:t>
            </a:r>
            <a:r>
              <a:rPr lang="de-DE" sz="1800" dirty="0"/>
              <a:t>e</a:t>
            </a:r>
            <a:r>
              <a:rPr lang="en-DE" sz="1800" dirty="0"/>
              <a:t>s </a:t>
            </a:r>
            <a:r>
              <a:rPr lang="de-DE" sz="1800" dirty="0"/>
              <a:t>t</a:t>
            </a:r>
            <a:r>
              <a:rPr lang="en-DE" sz="1800" dirty="0"/>
              <a:t>h</a:t>
            </a:r>
            <a:r>
              <a:rPr lang="de-DE" sz="1800" dirty="0"/>
              <a:t>i</a:t>
            </a:r>
            <a:r>
              <a:rPr lang="en-DE" sz="1800" dirty="0"/>
              <a:t>s </a:t>
            </a:r>
            <a:r>
              <a:rPr lang="de-DE" sz="1800" dirty="0"/>
              <a:t>w</a:t>
            </a:r>
            <a:r>
              <a:rPr lang="en-DE" sz="1800" dirty="0"/>
              <a:t>e</a:t>
            </a:r>
            <a:r>
              <a:rPr lang="de-DE" sz="1800" dirty="0"/>
              <a:t>l</a:t>
            </a:r>
            <a:r>
              <a:rPr lang="en-DE" sz="1800" dirty="0"/>
              <a:t>l, </a:t>
            </a:r>
            <a:r>
              <a:rPr lang="de-DE" sz="1800" dirty="0"/>
              <a:t>s</a:t>
            </a:r>
            <a:r>
              <a:rPr lang="en-DE" sz="1800" dirty="0"/>
              <a:t>o </a:t>
            </a:r>
            <a:r>
              <a:rPr lang="de-DE" sz="1800" dirty="0"/>
              <a:t>w</a:t>
            </a:r>
            <a:r>
              <a:rPr lang="en-DE" sz="1800" dirty="0"/>
              <a:t>e </a:t>
            </a:r>
            <a:r>
              <a:rPr lang="de-DE" sz="1800" dirty="0"/>
              <a:t>b</a:t>
            </a:r>
            <a:r>
              <a:rPr lang="en-DE" sz="1800" dirty="0"/>
              <a:t>u</a:t>
            </a:r>
            <a:r>
              <a:rPr lang="de-DE" sz="1800" dirty="0"/>
              <a:t>i</a:t>
            </a:r>
            <a:r>
              <a:rPr lang="en-DE" sz="1800" dirty="0"/>
              <a:t>l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o</a:t>
            </a:r>
            <a:r>
              <a:rPr lang="en-DE" sz="1800" dirty="0"/>
              <a:t>n </a:t>
            </a:r>
            <a:r>
              <a:rPr lang="de-DE" sz="1800" dirty="0"/>
              <a:t>t</a:t>
            </a:r>
            <a:r>
              <a:rPr lang="en-DE" sz="1800" dirty="0"/>
              <a:t>o</a:t>
            </a:r>
            <a:r>
              <a:rPr lang="de-DE" sz="1800" dirty="0"/>
              <a:t>p</a:t>
            </a:r>
            <a:r>
              <a:rPr lang="en-DE" sz="1800" dirty="0"/>
              <a:t> </a:t>
            </a:r>
            <a:r>
              <a:rPr lang="de-DE" sz="1800" dirty="0"/>
              <a:t>o</a:t>
            </a:r>
            <a:r>
              <a:rPr lang="en-DE" sz="1800" dirty="0"/>
              <a:t>f </a:t>
            </a:r>
            <a:r>
              <a:rPr lang="de-DE" sz="1800" dirty="0"/>
              <a:t>i</a:t>
            </a:r>
            <a:r>
              <a:rPr lang="en-DE" sz="1800" dirty="0"/>
              <a:t>t</a:t>
            </a:r>
            <a:r>
              <a:rPr lang="en-US" sz="1800" dirty="0"/>
              <a:t>:</a:t>
            </a:r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CDB20-FA57-4AC5-9920-30E7062CDBDC}"/>
              </a:ext>
            </a:extLst>
          </p:cNvPr>
          <p:cNvSpPr txBox="1"/>
          <p:nvPr/>
        </p:nvSpPr>
        <p:spPr>
          <a:xfrm>
            <a:off x="2736906" y="4938389"/>
            <a:ext cx="4634089" cy="387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100" dirty="0"/>
              <a:t>* </a:t>
            </a:r>
            <a:r>
              <a:rPr lang="en-US" sz="1100" dirty="0" err="1"/>
              <a:t>Gratzl</a:t>
            </a:r>
            <a:r>
              <a:rPr lang="en-DE" sz="1100" dirty="0"/>
              <a:t> </a:t>
            </a:r>
            <a:r>
              <a:rPr lang="de-DE" sz="1100" dirty="0"/>
              <a:t>e</a:t>
            </a:r>
            <a:r>
              <a:rPr lang="en-DE" sz="1100" dirty="0"/>
              <a:t>t </a:t>
            </a:r>
            <a:r>
              <a:rPr lang="de-DE" sz="1100" dirty="0"/>
              <a:t>a</a:t>
            </a:r>
            <a:r>
              <a:rPr lang="en-DE" sz="1100" dirty="0"/>
              <a:t>l. (</a:t>
            </a:r>
            <a:r>
              <a:rPr lang="de-DE" sz="1100" dirty="0"/>
              <a:t>2013</a:t>
            </a:r>
            <a:r>
              <a:rPr lang="en-DE" sz="1100" dirty="0"/>
              <a:t>)</a:t>
            </a:r>
            <a:r>
              <a:rPr lang="de-DE" sz="1100" dirty="0"/>
              <a:t> </a:t>
            </a:r>
            <a:r>
              <a:rPr lang="de-DE" sz="1100" dirty="0" err="1"/>
              <a:t>LineUp</a:t>
            </a:r>
            <a:r>
              <a:rPr lang="de-DE" sz="1100" dirty="0"/>
              <a:t>: Visual </a:t>
            </a:r>
            <a:r>
              <a:rPr lang="de-DE" sz="1100" dirty="0" err="1"/>
              <a:t>analysis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multi-attribute </a:t>
            </a:r>
            <a:r>
              <a:rPr lang="de-DE" sz="1100" dirty="0" err="1"/>
              <a:t>rankings</a:t>
            </a:r>
            <a:r>
              <a:rPr lang="de-DE" sz="1100" dirty="0"/>
              <a:t>.</a:t>
            </a:r>
            <a:r>
              <a:rPr lang="en-DE" sz="1100" dirty="0"/>
              <a:t> </a:t>
            </a:r>
            <a:r>
              <a:rPr lang="de-DE" sz="1100" dirty="0"/>
              <a:t>IEEE TVCG</a:t>
            </a:r>
            <a:r>
              <a:rPr lang="en-DE" sz="1100" dirty="0"/>
              <a:t>, </a:t>
            </a:r>
            <a:r>
              <a:rPr lang="de-DE" sz="1100" dirty="0"/>
              <a:t>19, </a:t>
            </a:r>
            <a:r>
              <a:rPr lang="en-DE" sz="1100" dirty="0"/>
              <a:t>(</a:t>
            </a:r>
            <a:r>
              <a:rPr lang="de-DE" sz="1100" dirty="0"/>
              <a:t>12</a:t>
            </a:r>
            <a:r>
              <a:rPr lang="en-DE" sz="1100" dirty="0"/>
              <a:t>),</a:t>
            </a:r>
            <a:r>
              <a:rPr lang="de-DE" sz="1100" dirty="0"/>
              <a:t> 2277</a:t>
            </a:r>
            <a:r>
              <a:rPr lang="en-DE" sz="1100" dirty="0"/>
              <a:t>-</a:t>
            </a:r>
            <a:r>
              <a:rPr lang="de-DE" sz="1100" dirty="0"/>
              <a:t>2286. doi.org/10.1109/TVCG.2013.173</a:t>
            </a:r>
            <a:r>
              <a:rPr lang="en-DE" sz="1100" dirty="0"/>
              <a:t> </a:t>
            </a:r>
            <a:endParaRPr lang="en-SE" sz="1100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75A1ADC-EDDA-4821-84A4-BF8882E2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536" y="2536859"/>
            <a:ext cx="4837733" cy="19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en-DE" dirty="0"/>
              <a:t>W</a:t>
            </a:r>
            <a:r>
              <a:rPr lang="de-DE" dirty="0" err="1"/>
              <a:t>ell</a:t>
            </a:r>
            <a:r>
              <a:rPr lang="de-DE" dirty="0"/>
              <a:t>-</a:t>
            </a:r>
            <a:r>
              <a:rPr lang="en-DE" dirty="0"/>
              <a:t>P</a:t>
            </a:r>
            <a:r>
              <a:rPr lang="de-DE" dirty="0" err="1"/>
              <a:t>erforming</a:t>
            </a:r>
            <a:r>
              <a:rPr lang="en-DE" dirty="0"/>
              <a:t> C</a:t>
            </a:r>
            <a:r>
              <a:rPr lang="de-DE" dirty="0" err="1"/>
              <a:t>lassifiers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524975-03E3-4B48-8EB7-8F23BF40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49" y="1057278"/>
            <a:ext cx="4693478" cy="4176713"/>
          </a:xfrm>
        </p:spPr>
        <p:txBody>
          <a:bodyPr/>
          <a:lstStyle/>
          <a:p>
            <a:endParaRPr lang="en-DE" dirty="0"/>
          </a:p>
          <a:p>
            <a:r>
              <a:rPr lang="en-DE" sz="1800" dirty="0"/>
              <a:t>Green bars: training/test </a:t>
            </a:r>
            <a:r>
              <a:rPr lang="de-DE" sz="1800" dirty="0"/>
              <a:t>a</a:t>
            </a:r>
            <a:r>
              <a:rPr lang="en-DE" sz="1800" dirty="0"/>
              <a:t>c</a:t>
            </a:r>
            <a:r>
              <a:rPr lang="de-DE" sz="1800" dirty="0"/>
              <a:t>c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a</a:t>
            </a:r>
            <a:r>
              <a:rPr lang="de-DE" sz="1800" dirty="0"/>
              <a:t>c</a:t>
            </a:r>
            <a:r>
              <a:rPr lang="en-DE" sz="1800" dirty="0"/>
              <a:t>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73624-9443-4981-A17A-BB84B2C1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63" y="655798"/>
            <a:ext cx="4693478" cy="46836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821DF3-EF57-4E83-B7AB-2A4B9A7733AE}"/>
              </a:ext>
            </a:extLst>
          </p:cNvPr>
          <p:cNvSpPr/>
          <p:nvPr/>
        </p:nvSpPr>
        <p:spPr>
          <a:xfrm>
            <a:off x="6082084" y="888578"/>
            <a:ext cx="975815" cy="532263"/>
          </a:xfrm>
          <a:prstGeom prst="ellipse">
            <a:avLst/>
          </a:prstGeom>
          <a:noFill/>
          <a:ln w="44450">
            <a:solidFill>
              <a:srgbClr val="00C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4284886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en-DE" dirty="0"/>
              <a:t>W</a:t>
            </a:r>
            <a:r>
              <a:rPr lang="de-DE" dirty="0" err="1"/>
              <a:t>ell</a:t>
            </a:r>
            <a:r>
              <a:rPr lang="de-DE" dirty="0"/>
              <a:t>-</a:t>
            </a:r>
            <a:r>
              <a:rPr lang="en-DE" dirty="0"/>
              <a:t>P</a:t>
            </a:r>
            <a:r>
              <a:rPr lang="de-DE" dirty="0" err="1"/>
              <a:t>erforming</a:t>
            </a:r>
            <a:r>
              <a:rPr lang="en-DE" dirty="0"/>
              <a:t> C</a:t>
            </a:r>
            <a:r>
              <a:rPr lang="de-DE" dirty="0" err="1"/>
              <a:t>lassifiers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524975-03E3-4B48-8EB7-8F23BF40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49" y="1057278"/>
            <a:ext cx="4693478" cy="4176713"/>
          </a:xfrm>
        </p:spPr>
        <p:txBody>
          <a:bodyPr/>
          <a:lstStyle/>
          <a:p>
            <a:endParaRPr lang="en-DE" dirty="0"/>
          </a:p>
          <a:p>
            <a:r>
              <a:rPr lang="en-DE" sz="1800" dirty="0"/>
              <a:t>Green bars: training/test </a:t>
            </a:r>
            <a:r>
              <a:rPr lang="de-DE" sz="1800" dirty="0"/>
              <a:t>a</a:t>
            </a:r>
            <a:r>
              <a:rPr lang="en-DE" sz="1800" dirty="0"/>
              <a:t>c</a:t>
            </a:r>
            <a:r>
              <a:rPr lang="de-DE" sz="1800" dirty="0"/>
              <a:t>c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a</a:t>
            </a:r>
            <a:r>
              <a:rPr lang="de-DE" sz="1800" dirty="0"/>
              <a:t>c</a:t>
            </a:r>
            <a:r>
              <a:rPr lang="en-DE" sz="1800" dirty="0"/>
              <a:t>y</a:t>
            </a:r>
          </a:p>
          <a:p>
            <a:r>
              <a:rPr lang="en-DE" sz="1800" dirty="0"/>
              <a:t>Red/or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g</a:t>
            </a:r>
            <a:r>
              <a:rPr lang="en-DE" sz="1800" dirty="0"/>
              <a:t>e </a:t>
            </a:r>
            <a:r>
              <a:rPr lang="de-DE" sz="1800" dirty="0"/>
              <a:t>b</a:t>
            </a:r>
            <a:r>
              <a:rPr lang="en-DE" sz="1800" dirty="0"/>
              <a:t>a</a:t>
            </a:r>
            <a:r>
              <a:rPr lang="de-DE" sz="1800" dirty="0"/>
              <a:t>r</a:t>
            </a:r>
            <a:r>
              <a:rPr lang="en-DE" sz="1800" dirty="0"/>
              <a:t>s: </a:t>
            </a:r>
            <a:r>
              <a:rPr lang="de-DE" sz="1800" dirty="0"/>
              <a:t>t</a:t>
            </a:r>
            <a:r>
              <a:rPr lang="en-DE" sz="1800" dirty="0"/>
              <a:t>r</a:t>
            </a:r>
            <a:r>
              <a:rPr lang="de-DE" sz="1800" dirty="0"/>
              <a:t>a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/>
              <a:t>g/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s</a:t>
            </a:r>
            <a:r>
              <a:rPr lang="en-DE" sz="1800" dirty="0"/>
              <a:t>t </a:t>
            </a:r>
            <a:r>
              <a:rPr lang="de-DE" sz="1800" dirty="0"/>
              <a:t>t</a:t>
            </a:r>
            <a:r>
              <a:rPr lang="en-DE" sz="1800" dirty="0" err="1"/>
              <a:t>i</a:t>
            </a:r>
            <a:r>
              <a:rPr lang="de-DE" sz="1800" dirty="0"/>
              <a:t>m</a:t>
            </a:r>
            <a:r>
              <a:rPr lang="en-DE" sz="1800" dirty="0"/>
              <a:t>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73624-9443-4981-A17A-BB84B2C1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63" y="655798"/>
            <a:ext cx="4693478" cy="468367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0DCDD52-529F-4300-A754-41C3E85368AF}"/>
              </a:ext>
            </a:extLst>
          </p:cNvPr>
          <p:cNvSpPr/>
          <p:nvPr/>
        </p:nvSpPr>
        <p:spPr>
          <a:xfrm>
            <a:off x="6696167" y="1198193"/>
            <a:ext cx="975815" cy="532263"/>
          </a:xfrm>
          <a:prstGeom prst="ellipse">
            <a:avLst/>
          </a:prstGeom>
          <a:noFill/>
          <a:ln w="44450">
            <a:solidFill>
              <a:srgbClr val="00C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258055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en-DE" dirty="0"/>
              <a:t>W</a:t>
            </a:r>
            <a:r>
              <a:rPr lang="de-DE" dirty="0" err="1"/>
              <a:t>ell</a:t>
            </a:r>
            <a:r>
              <a:rPr lang="de-DE" dirty="0"/>
              <a:t>-</a:t>
            </a:r>
            <a:r>
              <a:rPr lang="en-DE" dirty="0"/>
              <a:t>P</a:t>
            </a:r>
            <a:r>
              <a:rPr lang="de-DE" dirty="0" err="1"/>
              <a:t>erforming</a:t>
            </a:r>
            <a:r>
              <a:rPr lang="en-DE" dirty="0"/>
              <a:t> C</a:t>
            </a:r>
            <a:r>
              <a:rPr lang="de-DE" dirty="0" err="1"/>
              <a:t>lassifiers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524975-03E3-4B48-8EB7-8F23BF40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49" y="1057278"/>
            <a:ext cx="4693478" cy="4176713"/>
          </a:xfrm>
        </p:spPr>
        <p:txBody>
          <a:bodyPr/>
          <a:lstStyle/>
          <a:p>
            <a:endParaRPr lang="en-DE" dirty="0"/>
          </a:p>
          <a:p>
            <a:r>
              <a:rPr lang="en-DE" sz="1800" dirty="0"/>
              <a:t>Green bars: training/test </a:t>
            </a:r>
            <a:r>
              <a:rPr lang="de-DE" sz="1800" dirty="0"/>
              <a:t>a</a:t>
            </a:r>
            <a:r>
              <a:rPr lang="en-DE" sz="1800" dirty="0"/>
              <a:t>c</a:t>
            </a:r>
            <a:r>
              <a:rPr lang="de-DE" sz="1800" dirty="0"/>
              <a:t>c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a</a:t>
            </a:r>
            <a:r>
              <a:rPr lang="de-DE" sz="1800" dirty="0"/>
              <a:t>c</a:t>
            </a:r>
            <a:r>
              <a:rPr lang="en-DE" sz="1800" dirty="0"/>
              <a:t>y</a:t>
            </a:r>
          </a:p>
          <a:p>
            <a:r>
              <a:rPr lang="en-DE" sz="1800" dirty="0"/>
              <a:t>Red/or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g</a:t>
            </a:r>
            <a:r>
              <a:rPr lang="en-DE" sz="1800" dirty="0"/>
              <a:t>e </a:t>
            </a:r>
            <a:r>
              <a:rPr lang="de-DE" sz="1800" dirty="0"/>
              <a:t>b</a:t>
            </a:r>
            <a:r>
              <a:rPr lang="en-DE" sz="1800" dirty="0"/>
              <a:t>a</a:t>
            </a:r>
            <a:r>
              <a:rPr lang="de-DE" sz="1800" dirty="0"/>
              <a:t>r</a:t>
            </a:r>
            <a:r>
              <a:rPr lang="en-DE" sz="1800" dirty="0"/>
              <a:t>s: </a:t>
            </a:r>
            <a:r>
              <a:rPr lang="de-DE" sz="1800" dirty="0"/>
              <a:t>t</a:t>
            </a:r>
            <a:r>
              <a:rPr lang="en-DE" sz="1800" dirty="0"/>
              <a:t>r</a:t>
            </a:r>
            <a:r>
              <a:rPr lang="de-DE" sz="1800" dirty="0"/>
              <a:t>a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/>
              <a:t>g/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s</a:t>
            </a:r>
            <a:r>
              <a:rPr lang="en-DE" sz="1800" dirty="0"/>
              <a:t>t </a:t>
            </a:r>
            <a:r>
              <a:rPr lang="de-DE" sz="1800" dirty="0"/>
              <a:t>t</a:t>
            </a:r>
            <a:r>
              <a:rPr lang="en-DE" sz="1800" dirty="0" err="1"/>
              <a:t>i</a:t>
            </a:r>
            <a:r>
              <a:rPr lang="de-DE" sz="1800" dirty="0"/>
              <a:t>m</a:t>
            </a:r>
            <a:r>
              <a:rPr lang="en-DE" sz="1800" dirty="0"/>
              <a:t>e</a:t>
            </a:r>
          </a:p>
          <a:p>
            <a:r>
              <a:rPr lang="en-DE" sz="1800" dirty="0"/>
              <a:t>One </a:t>
            </a:r>
            <a:r>
              <a:rPr lang="en-DE" sz="1800" i="1" dirty="0"/>
              <a:t>combined</a:t>
            </a:r>
            <a:r>
              <a:rPr lang="en-DE" sz="1800" dirty="0"/>
              <a:t> ranking, </a:t>
            </a:r>
            <a:r>
              <a:rPr lang="en-DE" sz="1800" dirty="0" err="1"/>
              <a:t>fo</a:t>
            </a:r>
            <a:r>
              <a:rPr lang="de-DE" sz="1800" dirty="0"/>
              <a:t>u</a:t>
            </a:r>
            <a:r>
              <a:rPr lang="en-DE" sz="1800" dirty="0"/>
              <a:t>r</a:t>
            </a:r>
            <a:r>
              <a:rPr lang="en-DE" sz="1800" i="1" dirty="0"/>
              <a:t> </a:t>
            </a:r>
            <a:r>
              <a:rPr lang="de-DE" sz="1800" i="1" dirty="0"/>
              <a:t>s</a:t>
            </a:r>
            <a:r>
              <a:rPr lang="en-DE" sz="1800" i="1" dirty="0"/>
              <a:t>e</a:t>
            </a:r>
            <a:r>
              <a:rPr lang="de-DE" sz="1800" i="1" dirty="0"/>
              <a:t>p</a:t>
            </a:r>
            <a:r>
              <a:rPr lang="en-DE" sz="1800" i="1" dirty="0"/>
              <a:t>a</a:t>
            </a:r>
            <a:r>
              <a:rPr lang="de-DE" sz="1800" i="1" dirty="0"/>
              <a:t>r</a:t>
            </a:r>
            <a:r>
              <a:rPr lang="en-DE" sz="1800" i="1" dirty="0"/>
              <a:t>a</a:t>
            </a:r>
            <a:r>
              <a:rPr lang="de-DE" sz="1800" i="1" dirty="0"/>
              <a:t>t</a:t>
            </a:r>
            <a:r>
              <a:rPr lang="en-DE" sz="1800" i="1" dirty="0"/>
              <a:t>e</a:t>
            </a:r>
            <a:r>
              <a:rPr lang="en-DE" sz="1800" dirty="0"/>
              <a:t> </a:t>
            </a:r>
            <a:r>
              <a:rPr lang="de-DE" sz="1800" dirty="0"/>
              <a:t>o</a:t>
            </a:r>
            <a:r>
              <a:rPr lang="en-DE" sz="1800" dirty="0"/>
              <a:t>n</a:t>
            </a:r>
            <a:r>
              <a:rPr lang="de-DE" sz="1800" dirty="0"/>
              <a:t>e</a:t>
            </a:r>
            <a:r>
              <a:rPr lang="en-DE" sz="1800" dirty="0"/>
              <a:t>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73624-9443-4981-A17A-BB84B2C1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63" y="655798"/>
            <a:ext cx="4693478" cy="4683673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E14AFA51-B780-4390-82D6-0FA2FF0806EB}"/>
              </a:ext>
            </a:extLst>
          </p:cNvPr>
          <p:cNvSpPr/>
          <p:nvPr/>
        </p:nvSpPr>
        <p:spPr>
          <a:xfrm rot="16200000">
            <a:off x="7892852" y="3877741"/>
            <a:ext cx="234071" cy="3092669"/>
          </a:xfrm>
          <a:prstGeom prst="leftBrace">
            <a:avLst/>
          </a:prstGeom>
          <a:ln w="31750" cap="rnd">
            <a:solidFill>
              <a:srgbClr val="00C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7947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en-DE" dirty="0"/>
              <a:t>W</a:t>
            </a:r>
            <a:r>
              <a:rPr lang="de-DE" dirty="0" err="1"/>
              <a:t>ell</a:t>
            </a:r>
            <a:r>
              <a:rPr lang="de-DE" dirty="0"/>
              <a:t>-</a:t>
            </a:r>
            <a:r>
              <a:rPr lang="en-DE" dirty="0"/>
              <a:t>P</a:t>
            </a:r>
            <a:r>
              <a:rPr lang="de-DE" dirty="0" err="1"/>
              <a:t>erforming</a:t>
            </a:r>
            <a:r>
              <a:rPr lang="en-DE" dirty="0"/>
              <a:t> C</a:t>
            </a:r>
            <a:r>
              <a:rPr lang="de-DE" dirty="0" err="1"/>
              <a:t>lassifiers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524975-03E3-4B48-8EB7-8F23BF40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49" y="1057278"/>
            <a:ext cx="4693478" cy="4176713"/>
          </a:xfrm>
        </p:spPr>
        <p:txBody>
          <a:bodyPr/>
          <a:lstStyle/>
          <a:p>
            <a:endParaRPr lang="en-DE" dirty="0"/>
          </a:p>
          <a:p>
            <a:r>
              <a:rPr lang="en-DE" sz="1800" dirty="0"/>
              <a:t>Green bars: training/test </a:t>
            </a:r>
            <a:r>
              <a:rPr lang="de-DE" sz="1800" dirty="0"/>
              <a:t>a</a:t>
            </a:r>
            <a:r>
              <a:rPr lang="en-DE" sz="1800" dirty="0"/>
              <a:t>c</a:t>
            </a:r>
            <a:r>
              <a:rPr lang="de-DE" sz="1800" dirty="0"/>
              <a:t>c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a</a:t>
            </a:r>
            <a:r>
              <a:rPr lang="de-DE" sz="1800" dirty="0"/>
              <a:t>c</a:t>
            </a:r>
            <a:r>
              <a:rPr lang="en-DE" sz="1800" dirty="0"/>
              <a:t>y</a:t>
            </a:r>
          </a:p>
          <a:p>
            <a:r>
              <a:rPr lang="en-DE" sz="1800" dirty="0"/>
              <a:t>Red/or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g</a:t>
            </a:r>
            <a:r>
              <a:rPr lang="en-DE" sz="1800" dirty="0"/>
              <a:t>e </a:t>
            </a:r>
            <a:r>
              <a:rPr lang="de-DE" sz="1800" dirty="0"/>
              <a:t>b</a:t>
            </a:r>
            <a:r>
              <a:rPr lang="en-DE" sz="1800" dirty="0"/>
              <a:t>a</a:t>
            </a:r>
            <a:r>
              <a:rPr lang="de-DE" sz="1800" dirty="0"/>
              <a:t>r</a:t>
            </a:r>
            <a:r>
              <a:rPr lang="en-DE" sz="1800" dirty="0"/>
              <a:t>s: </a:t>
            </a:r>
            <a:r>
              <a:rPr lang="de-DE" sz="1800" dirty="0"/>
              <a:t>t</a:t>
            </a:r>
            <a:r>
              <a:rPr lang="en-DE" sz="1800" dirty="0"/>
              <a:t>r</a:t>
            </a:r>
            <a:r>
              <a:rPr lang="de-DE" sz="1800" dirty="0"/>
              <a:t>a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/>
              <a:t>g/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s</a:t>
            </a:r>
            <a:r>
              <a:rPr lang="en-DE" sz="1800" dirty="0"/>
              <a:t>t </a:t>
            </a:r>
            <a:r>
              <a:rPr lang="de-DE" sz="1800" dirty="0"/>
              <a:t>t</a:t>
            </a:r>
            <a:r>
              <a:rPr lang="en-DE" sz="1800" dirty="0" err="1"/>
              <a:t>i</a:t>
            </a:r>
            <a:r>
              <a:rPr lang="de-DE" sz="1800" dirty="0"/>
              <a:t>m</a:t>
            </a:r>
            <a:r>
              <a:rPr lang="en-DE" sz="1800" dirty="0"/>
              <a:t>e</a:t>
            </a:r>
          </a:p>
          <a:p>
            <a:r>
              <a:rPr lang="en-DE" sz="1800" dirty="0"/>
              <a:t>One </a:t>
            </a:r>
            <a:r>
              <a:rPr lang="en-DE" sz="1800" i="1" dirty="0"/>
              <a:t>combined</a:t>
            </a:r>
            <a:r>
              <a:rPr lang="en-DE" sz="1800" dirty="0"/>
              <a:t> ranking, </a:t>
            </a:r>
            <a:r>
              <a:rPr lang="en-DE" sz="1800" dirty="0" err="1"/>
              <a:t>fo</a:t>
            </a:r>
            <a:r>
              <a:rPr lang="de-DE" sz="1800" dirty="0"/>
              <a:t>u</a:t>
            </a:r>
            <a:r>
              <a:rPr lang="en-DE" sz="1800" dirty="0"/>
              <a:t>r</a:t>
            </a:r>
            <a:r>
              <a:rPr lang="en-DE" sz="1800" i="1" dirty="0"/>
              <a:t> </a:t>
            </a:r>
            <a:r>
              <a:rPr lang="de-DE" sz="1800" i="1" dirty="0"/>
              <a:t>s</a:t>
            </a:r>
            <a:r>
              <a:rPr lang="en-DE" sz="1800" i="1" dirty="0"/>
              <a:t>e</a:t>
            </a:r>
            <a:r>
              <a:rPr lang="de-DE" sz="1800" i="1" dirty="0"/>
              <a:t>p</a:t>
            </a:r>
            <a:r>
              <a:rPr lang="en-DE" sz="1800" i="1" dirty="0"/>
              <a:t>a</a:t>
            </a:r>
            <a:r>
              <a:rPr lang="de-DE" sz="1800" i="1" dirty="0"/>
              <a:t>r</a:t>
            </a:r>
            <a:r>
              <a:rPr lang="en-DE" sz="1800" i="1" dirty="0"/>
              <a:t>a</a:t>
            </a:r>
            <a:r>
              <a:rPr lang="de-DE" sz="1800" i="1" dirty="0"/>
              <a:t>t</a:t>
            </a:r>
            <a:r>
              <a:rPr lang="en-DE" sz="1800" i="1" dirty="0"/>
              <a:t>e</a:t>
            </a:r>
            <a:r>
              <a:rPr lang="en-DE" sz="1800" dirty="0"/>
              <a:t> </a:t>
            </a:r>
            <a:r>
              <a:rPr lang="de-DE" sz="1800" dirty="0"/>
              <a:t>o</a:t>
            </a:r>
            <a:r>
              <a:rPr lang="en-DE" sz="1800" dirty="0"/>
              <a:t>n</a:t>
            </a:r>
            <a:r>
              <a:rPr lang="de-DE" sz="1800" dirty="0"/>
              <a:t>e</a:t>
            </a:r>
            <a:r>
              <a:rPr lang="en-DE" sz="1800" dirty="0"/>
              <a:t>s</a:t>
            </a:r>
          </a:p>
          <a:p>
            <a:r>
              <a:rPr lang="en-DE" sz="1800" dirty="0"/>
              <a:t>Connecti</a:t>
            </a:r>
            <a:r>
              <a:rPr lang="en-US" sz="1800" dirty="0"/>
              <a:t>on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h</a:t>
            </a:r>
            <a:r>
              <a:rPr lang="en-DE" sz="1800" dirty="0" err="1"/>
              <a:t>i</a:t>
            </a:r>
            <a:r>
              <a:rPr lang="de-DE" sz="1800" dirty="0"/>
              <a:t>g</a:t>
            </a:r>
            <a:r>
              <a:rPr lang="en-DE" sz="1800" dirty="0"/>
              <a:t>h</a:t>
            </a:r>
            <a:r>
              <a:rPr lang="de-DE" sz="1800" dirty="0"/>
              <a:t>l</a:t>
            </a:r>
            <a:r>
              <a:rPr lang="en-DE" sz="1800" dirty="0" err="1"/>
              <a:t>i</a:t>
            </a:r>
            <a:r>
              <a:rPr lang="de-DE" sz="1800" dirty="0"/>
              <a:t>g</a:t>
            </a:r>
            <a:r>
              <a:rPr lang="en-DE" sz="1800" dirty="0"/>
              <a:t>h</a:t>
            </a:r>
            <a:r>
              <a:rPr lang="de-DE" sz="1800" dirty="0"/>
              <a:t>t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/>
              <a:t>g</a:t>
            </a:r>
            <a:endParaRPr lang="en-SE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73624-9443-4981-A17A-BB84B2C1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63" y="655798"/>
            <a:ext cx="4693478" cy="468367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80129E-A853-4475-8217-2005269C7F90}"/>
              </a:ext>
            </a:extLst>
          </p:cNvPr>
          <p:cNvSpPr/>
          <p:nvPr/>
        </p:nvSpPr>
        <p:spPr>
          <a:xfrm>
            <a:off x="7458167" y="3103193"/>
            <a:ext cx="1627562" cy="783007"/>
          </a:xfrm>
          <a:prstGeom prst="ellipse">
            <a:avLst/>
          </a:prstGeom>
          <a:noFill/>
          <a:ln w="44450">
            <a:solidFill>
              <a:srgbClr val="00C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257510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en-DE" dirty="0"/>
              <a:t>W</a:t>
            </a:r>
            <a:r>
              <a:rPr lang="de-DE" dirty="0" err="1"/>
              <a:t>ell</a:t>
            </a:r>
            <a:r>
              <a:rPr lang="de-DE" dirty="0"/>
              <a:t>-</a:t>
            </a:r>
            <a:r>
              <a:rPr lang="en-DE" dirty="0"/>
              <a:t>P</a:t>
            </a:r>
            <a:r>
              <a:rPr lang="de-DE" dirty="0" err="1"/>
              <a:t>erforming</a:t>
            </a:r>
            <a:r>
              <a:rPr lang="en-DE" dirty="0"/>
              <a:t> C</a:t>
            </a:r>
            <a:r>
              <a:rPr lang="de-DE" dirty="0" err="1"/>
              <a:t>lassifiers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524975-03E3-4B48-8EB7-8F23BF40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49" y="1057278"/>
            <a:ext cx="4693478" cy="4176713"/>
          </a:xfrm>
        </p:spPr>
        <p:txBody>
          <a:bodyPr/>
          <a:lstStyle/>
          <a:p>
            <a:endParaRPr lang="en-DE" dirty="0"/>
          </a:p>
          <a:p>
            <a:r>
              <a:rPr lang="en-DE" sz="1800" dirty="0"/>
              <a:t>Green bars: training/test </a:t>
            </a:r>
            <a:r>
              <a:rPr lang="de-DE" sz="1800" dirty="0"/>
              <a:t>a</a:t>
            </a:r>
            <a:r>
              <a:rPr lang="en-DE" sz="1800" dirty="0"/>
              <a:t>c</a:t>
            </a:r>
            <a:r>
              <a:rPr lang="de-DE" sz="1800" dirty="0"/>
              <a:t>c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a</a:t>
            </a:r>
            <a:r>
              <a:rPr lang="de-DE" sz="1800" dirty="0"/>
              <a:t>c</a:t>
            </a:r>
            <a:r>
              <a:rPr lang="en-DE" sz="1800" dirty="0"/>
              <a:t>y</a:t>
            </a:r>
          </a:p>
          <a:p>
            <a:r>
              <a:rPr lang="en-DE" sz="1800" dirty="0"/>
              <a:t>Red/or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g</a:t>
            </a:r>
            <a:r>
              <a:rPr lang="en-DE" sz="1800" dirty="0"/>
              <a:t>e </a:t>
            </a:r>
            <a:r>
              <a:rPr lang="de-DE" sz="1800" dirty="0"/>
              <a:t>b</a:t>
            </a:r>
            <a:r>
              <a:rPr lang="en-DE" sz="1800" dirty="0"/>
              <a:t>a</a:t>
            </a:r>
            <a:r>
              <a:rPr lang="de-DE" sz="1800" dirty="0"/>
              <a:t>r</a:t>
            </a:r>
            <a:r>
              <a:rPr lang="en-DE" sz="1800" dirty="0"/>
              <a:t>s: </a:t>
            </a:r>
            <a:r>
              <a:rPr lang="de-DE" sz="1800" dirty="0"/>
              <a:t>t</a:t>
            </a:r>
            <a:r>
              <a:rPr lang="en-DE" sz="1800" dirty="0"/>
              <a:t>r</a:t>
            </a:r>
            <a:r>
              <a:rPr lang="de-DE" sz="1800" dirty="0"/>
              <a:t>a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/>
              <a:t>g/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s</a:t>
            </a:r>
            <a:r>
              <a:rPr lang="en-DE" sz="1800" dirty="0"/>
              <a:t>t </a:t>
            </a:r>
            <a:r>
              <a:rPr lang="de-DE" sz="1800" dirty="0"/>
              <a:t>t</a:t>
            </a:r>
            <a:r>
              <a:rPr lang="en-DE" sz="1800" dirty="0" err="1"/>
              <a:t>i</a:t>
            </a:r>
            <a:r>
              <a:rPr lang="de-DE" sz="1800" dirty="0"/>
              <a:t>m</a:t>
            </a:r>
            <a:r>
              <a:rPr lang="en-DE" sz="1800" dirty="0"/>
              <a:t>e</a:t>
            </a:r>
          </a:p>
          <a:p>
            <a:r>
              <a:rPr lang="en-DE" sz="1800" dirty="0"/>
              <a:t>One </a:t>
            </a:r>
            <a:r>
              <a:rPr lang="en-DE" sz="1800" i="1" dirty="0"/>
              <a:t>combined</a:t>
            </a:r>
            <a:r>
              <a:rPr lang="en-DE" sz="1800" dirty="0"/>
              <a:t> ranking, </a:t>
            </a:r>
            <a:r>
              <a:rPr lang="en-DE" sz="1800" dirty="0" err="1"/>
              <a:t>fo</a:t>
            </a:r>
            <a:r>
              <a:rPr lang="de-DE" sz="1800" dirty="0"/>
              <a:t>u</a:t>
            </a:r>
            <a:r>
              <a:rPr lang="en-DE" sz="1800" dirty="0"/>
              <a:t>r</a:t>
            </a:r>
            <a:r>
              <a:rPr lang="en-DE" sz="1800" i="1" dirty="0"/>
              <a:t> </a:t>
            </a:r>
            <a:r>
              <a:rPr lang="de-DE" sz="1800" i="1" dirty="0"/>
              <a:t>s</a:t>
            </a:r>
            <a:r>
              <a:rPr lang="en-DE" sz="1800" i="1" dirty="0"/>
              <a:t>e</a:t>
            </a:r>
            <a:r>
              <a:rPr lang="de-DE" sz="1800" i="1" dirty="0"/>
              <a:t>p</a:t>
            </a:r>
            <a:r>
              <a:rPr lang="en-DE" sz="1800" i="1" dirty="0"/>
              <a:t>a</a:t>
            </a:r>
            <a:r>
              <a:rPr lang="de-DE" sz="1800" i="1" dirty="0"/>
              <a:t>r</a:t>
            </a:r>
            <a:r>
              <a:rPr lang="en-DE" sz="1800" i="1" dirty="0"/>
              <a:t>a</a:t>
            </a:r>
            <a:r>
              <a:rPr lang="de-DE" sz="1800" i="1" dirty="0"/>
              <a:t>t</a:t>
            </a:r>
            <a:r>
              <a:rPr lang="en-DE" sz="1800" i="1" dirty="0"/>
              <a:t>e</a:t>
            </a:r>
            <a:r>
              <a:rPr lang="en-DE" sz="1800" dirty="0"/>
              <a:t> </a:t>
            </a:r>
            <a:r>
              <a:rPr lang="de-DE" sz="1800" dirty="0"/>
              <a:t>o</a:t>
            </a:r>
            <a:r>
              <a:rPr lang="en-DE" sz="1800" dirty="0"/>
              <a:t>n</a:t>
            </a:r>
            <a:r>
              <a:rPr lang="de-DE" sz="1800" dirty="0"/>
              <a:t>e</a:t>
            </a:r>
            <a:r>
              <a:rPr lang="en-DE" sz="1800" dirty="0"/>
              <a:t>s</a:t>
            </a:r>
          </a:p>
          <a:p>
            <a:r>
              <a:rPr lang="en-DE" sz="1800" dirty="0"/>
              <a:t>Connecti</a:t>
            </a:r>
            <a:r>
              <a:rPr lang="en-US" sz="1800" dirty="0"/>
              <a:t>on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h</a:t>
            </a:r>
            <a:r>
              <a:rPr lang="en-DE" sz="1800" dirty="0" err="1"/>
              <a:t>i</a:t>
            </a:r>
            <a:r>
              <a:rPr lang="de-DE" sz="1800" dirty="0"/>
              <a:t>g</a:t>
            </a:r>
            <a:r>
              <a:rPr lang="en-DE" sz="1800" dirty="0"/>
              <a:t>h</a:t>
            </a:r>
            <a:r>
              <a:rPr lang="de-DE" sz="1800" dirty="0"/>
              <a:t>l</a:t>
            </a:r>
            <a:r>
              <a:rPr lang="en-DE" sz="1800" dirty="0" err="1"/>
              <a:t>i</a:t>
            </a:r>
            <a:r>
              <a:rPr lang="de-DE" sz="1800" dirty="0"/>
              <a:t>g</a:t>
            </a:r>
            <a:r>
              <a:rPr lang="en-DE" sz="1800" dirty="0"/>
              <a:t>h</a:t>
            </a:r>
            <a:r>
              <a:rPr lang="de-DE" sz="1800" dirty="0"/>
              <a:t>t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/>
              <a:t>g</a:t>
            </a:r>
          </a:p>
          <a:p>
            <a:r>
              <a:rPr lang="en-DE" sz="1800" dirty="0"/>
              <a:t>Grouped by method</a:t>
            </a:r>
            <a:endParaRPr lang="en-SE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73624-9443-4981-A17A-BB84B2C1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63" y="655798"/>
            <a:ext cx="4693478" cy="468367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77CB58E-2724-4A95-A51B-4C8073D7B892}"/>
              </a:ext>
            </a:extLst>
          </p:cNvPr>
          <p:cNvSpPr/>
          <p:nvPr/>
        </p:nvSpPr>
        <p:spPr>
          <a:xfrm>
            <a:off x="6404296" y="577268"/>
            <a:ext cx="975815" cy="532263"/>
          </a:xfrm>
          <a:prstGeom prst="ellipse">
            <a:avLst/>
          </a:prstGeom>
          <a:noFill/>
          <a:ln w="44450">
            <a:solidFill>
              <a:srgbClr val="00C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B6C346-B8FA-4DC1-9118-BA733DE8F3DB}"/>
              </a:ext>
            </a:extLst>
          </p:cNvPr>
          <p:cNvSpPr/>
          <p:nvPr/>
        </p:nvSpPr>
        <p:spPr>
          <a:xfrm>
            <a:off x="5080000" y="610559"/>
            <a:ext cx="975815" cy="532263"/>
          </a:xfrm>
          <a:prstGeom prst="ellipse">
            <a:avLst/>
          </a:prstGeom>
          <a:noFill/>
          <a:ln w="44450">
            <a:solidFill>
              <a:srgbClr val="00C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2795648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en-DE" dirty="0"/>
              <a:t>W</a:t>
            </a:r>
            <a:r>
              <a:rPr lang="de-DE" dirty="0" err="1"/>
              <a:t>ell</a:t>
            </a:r>
            <a:r>
              <a:rPr lang="de-DE" dirty="0"/>
              <a:t>-</a:t>
            </a:r>
            <a:r>
              <a:rPr lang="en-DE" dirty="0"/>
              <a:t>P</a:t>
            </a:r>
            <a:r>
              <a:rPr lang="de-DE" dirty="0" err="1"/>
              <a:t>erforming</a:t>
            </a:r>
            <a:r>
              <a:rPr lang="en-DE" dirty="0"/>
              <a:t> C</a:t>
            </a:r>
            <a:r>
              <a:rPr lang="de-DE" dirty="0" err="1"/>
              <a:t>lassifiers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524975-03E3-4B48-8EB7-8F23BF403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49" y="1057278"/>
            <a:ext cx="4693478" cy="4176713"/>
          </a:xfrm>
        </p:spPr>
        <p:txBody>
          <a:bodyPr/>
          <a:lstStyle/>
          <a:p>
            <a:endParaRPr lang="en-DE" dirty="0"/>
          </a:p>
          <a:p>
            <a:r>
              <a:rPr lang="en-DE" sz="1800" dirty="0"/>
              <a:t>Green bars: training/test </a:t>
            </a:r>
            <a:r>
              <a:rPr lang="de-DE" sz="1800" dirty="0"/>
              <a:t>a</a:t>
            </a:r>
            <a:r>
              <a:rPr lang="en-DE" sz="1800" dirty="0"/>
              <a:t>c</a:t>
            </a:r>
            <a:r>
              <a:rPr lang="de-DE" sz="1800" dirty="0"/>
              <a:t>c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a</a:t>
            </a:r>
            <a:r>
              <a:rPr lang="de-DE" sz="1800" dirty="0"/>
              <a:t>c</a:t>
            </a:r>
            <a:r>
              <a:rPr lang="en-DE" sz="1800" dirty="0"/>
              <a:t>y</a:t>
            </a:r>
          </a:p>
          <a:p>
            <a:r>
              <a:rPr lang="en-DE" sz="1800" dirty="0"/>
              <a:t>Red/or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g</a:t>
            </a:r>
            <a:r>
              <a:rPr lang="en-DE" sz="1800" dirty="0"/>
              <a:t>e </a:t>
            </a:r>
            <a:r>
              <a:rPr lang="de-DE" sz="1800" dirty="0"/>
              <a:t>b</a:t>
            </a:r>
            <a:r>
              <a:rPr lang="en-DE" sz="1800" dirty="0"/>
              <a:t>a</a:t>
            </a:r>
            <a:r>
              <a:rPr lang="de-DE" sz="1800" dirty="0"/>
              <a:t>r</a:t>
            </a:r>
            <a:r>
              <a:rPr lang="en-DE" sz="1800" dirty="0"/>
              <a:t>s: </a:t>
            </a:r>
            <a:r>
              <a:rPr lang="de-DE" sz="1800" dirty="0"/>
              <a:t>t</a:t>
            </a:r>
            <a:r>
              <a:rPr lang="en-DE" sz="1800" dirty="0"/>
              <a:t>r</a:t>
            </a:r>
            <a:r>
              <a:rPr lang="de-DE" sz="1800" dirty="0"/>
              <a:t>a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/>
              <a:t>g/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s</a:t>
            </a:r>
            <a:r>
              <a:rPr lang="en-DE" sz="1800" dirty="0"/>
              <a:t>t </a:t>
            </a:r>
            <a:r>
              <a:rPr lang="de-DE" sz="1800" dirty="0"/>
              <a:t>t</a:t>
            </a:r>
            <a:r>
              <a:rPr lang="en-DE" sz="1800" dirty="0" err="1"/>
              <a:t>i</a:t>
            </a:r>
            <a:r>
              <a:rPr lang="de-DE" sz="1800" dirty="0"/>
              <a:t>m</a:t>
            </a:r>
            <a:r>
              <a:rPr lang="en-DE" sz="1800" dirty="0"/>
              <a:t>e</a:t>
            </a:r>
          </a:p>
          <a:p>
            <a:r>
              <a:rPr lang="en-DE" sz="1800" dirty="0"/>
              <a:t>One </a:t>
            </a:r>
            <a:r>
              <a:rPr lang="en-DE" sz="1800" i="1" dirty="0"/>
              <a:t>combined</a:t>
            </a:r>
            <a:r>
              <a:rPr lang="en-DE" sz="1800" dirty="0"/>
              <a:t> ranking, </a:t>
            </a:r>
            <a:r>
              <a:rPr lang="en-DE" sz="1800" dirty="0" err="1"/>
              <a:t>fo</a:t>
            </a:r>
            <a:r>
              <a:rPr lang="de-DE" sz="1800" dirty="0"/>
              <a:t>u</a:t>
            </a:r>
            <a:r>
              <a:rPr lang="en-DE" sz="1800" dirty="0"/>
              <a:t>r</a:t>
            </a:r>
            <a:r>
              <a:rPr lang="en-DE" sz="1800" i="1" dirty="0"/>
              <a:t> </a:t>
            </a:r>
            <a:r>
              <a:rPr lang="de-DE" sz="1800" i="1" dirty="0"/>
              <a:t>s</a:t>
            </a:r>
            <a:r>
              <a:rPr lang="en-DE" sz="1800" i="1" dirty="0"/>
              <a:t>e</a:t>
            </a:r>
            <a:r>
              <a:rPr lang="de-DE" sz="1800" i="1" dirty="0"/>
              <a:t>p</a:t>
            </a:r>
            <a:r>
              <a:rPr lang="en-DE" sz="1800" i="1" dirty="0"/>
              <a:t>a</a:t>
            </a:r>
            <a:r>
              <a:rPr lang="de-DE" sz="1800" i="1" dirty="0"/>
              <a:t>r</a:t>
            </a:r>
            <a:r>
              <a:rPr lang="en-DE" sz="1800" i="1" dirty="0"/>
              <a:t>a</a:t>
            </a:r>
            <a:r>
              <a:rPr lang="de-DE" sz="1800" i="1" dirty="0"/>
              <a:t>t</a:t>
            </a:r>
            <a:r>
              <a:rPr lang="en-DE" sz="1800" i="1" dirty="0"/>
              <a:t>e</a:t>
            </a:r>
            <a:r>
              <a:rPr lang="en-DE" sz="1800" dirty="0"/>
              <a:t> </a:t>
            </a:r>
            <a:r>
              <a:rPr lang="de-DE" sz="1800" dirty="0"/>
              <a:t>o</a:t>
            </a:r>
            <a:r>
              <a:rPr lang="en-DE" sz="1800" dirty="0"/>
              <a:t>n</a:t>
            </a:r>
            <a:r>
              <a:rPr lang="de-DE" sz="1800" dirty="0"/>
              <a:t>e</a:t>
            </a:r>
            <a:r>
              <a:rPr lang="en-DE" sz="1800" dirty="0"/>
              <a:t>s</a:t>
            </a:r>
          </a:p>
          <a:p>
            <a:r>
              <a:rPr lang="en-DE" sz="1800" dirty="0"/>
              <a:t>Connecti</a:t>
            </a:r>
            <a:r>
              <a:rPr lang="en-US" sz="1800" dirty="0"/>
              <a:t>on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h</a:t>
            </a:r>
            <a:r>
              <a:rPr lang="en-DE" sz="1800" dirty="0" err="1"/>
              <a:t>i</a:t>
            </a:r>
            <a:r>
              <a:rPr lang="de-DE" sz="1800" dirty="0"/>
              <a:t>g</a:t>
            </a:r>
            <a:r>
              <a:rPr lang="en-DE" sz="1800" dirty="0"/>
              <a:t>h</a:t>
            </a:r>
            <a:r>
              <a:rPr lang="de-DE" sz="1800" dirty="0"/>
              <a:t>l</a:t>
            </a:r>
            <a:r>
              <a:rPr lang="en-DE" sz="1800" dirty="0" err="1"/>
              <a:t>i</a:t>
            </a:r>
            <a:r>
              <a:rPr lang="de-DE" sz="1800" dirty="0"/>
              <a:t>g</a:t>
            </a:r>
            <a:r>
              <a:rPr lang="en-DE" sz="1800" dirty="0"/>
              <a:t>h</a:t>
            </a:r>
            <a:r>
              <a:rPr lang="de-DE" sz="1800" dirty="0"/>
              <a:t>t</a:t>
            </a:r>
            <a:r>
              <a:rPr lang="en-DE" sz="1800" dirty="0" err="1"/>
              <a:t>i</a:t>
            </a:r>
            <a:r>
              <a:rPr lang="de-DE" sz="1800" dirty="0"/>
              <a:t>n</a:t>
            </a:r>
            <a:r>
              <a:rPr lang="en-DE" sz="1800" dirty="0"/>
              <a:t>g</a:t>
            </a:r>
          </a:p>
          <a:p>
            <a:r>
              <a:rPr lang="en-DE" sz="1800" dirty="0"/>
              <a:t>Grouped by method</a:t>
            </a:r>
            <a:endParaRPr lang="en-US" sz="1800" dirty="0"/>
          </a:p>
          <a:p>
            <a:r>
              <a:rPr lang="en-US" sz="1800" dirty="0"/>
              <a:t>S</a:t>
            </a:r>
            <a:r>
              <a:rPr lang="en-DE" sz="1800" dirty="0"/>
              <a:t>ome groups collap</a:t>
            </a:r>
            <a:r>
              <a:rPr lang="de-DE" sz="1800" dirty="0"/>
              <a:t>s</a:t>
            </a:r>
            <a:r>
              <a:rPr lang="en-DE" sz="1800" dirty="0"/>
              <a:t>e</a:t>
            </a:r>
            <a:r>
              <a:rPr lang="de-DE" sz="1800" dirty="0"/>
              <a:t>d</a:t>
            </a:r>
            <a:endParaRPr lang="en-SE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173624-9443-4981-A17A-BB84B2C1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63" y="655798"/>
            <a:ext cx="4693478" cy="468367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77CB58E-2724-4A95-A51B-4C8073D7B892}"/>
              </a:ext>
            </a:extLst>
          </p:cNvPr>
          <p:cNvSpPr/>
          <p:nvPr/>
        </p:nvSpPr>
        <p:spPr>
          <a:xfrm>
            <a:off x="5423179" y="1538852"/>
            <a:ext cx="975815" cy="532263"/>
          </a:xfrm>
          <a:prstGeom prst="ellipse">
            <a:avLst/>
          </a:prstGeom>
          <a:noFill/>
          <a:ln w="44450">
            <a:solidFill>
              <a:srgbClr val="00C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73315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en-DE" dirty="0"/>
              <a:t>W</a:t>
            </a:r>
            <a:r>
              <a:rPr lang="de-DE" dirty="0" err="1"/>
              <a:t>ell</a:t>
            </a:r>
            <a:r>
              <a:rPr lang="de-DE" dirty="0"/>
              <a:t>-</a:t>
            </a:r>
            <a:r>
              <a:rPr lang="en-DE" dirty="0"/>
              <a:t>P</a:t>
            </a:r>
            <a:r>
              <a:rPr lang="de-DE" dirty="0" err="1"/>
              <a:t>erforming</a:t>
            </a:r>
            <a:r>
              <a:rPr lang="en-DE" dirty="0"/>
              <a:t> C</a:t>
            </a:r>
            <a:r>
              <a:rPr lang="de-DE" dirty="0" err="1"/>
              <a:t>lassifiers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4D5637-CE7C-4CDF-A74E-49DB2E0AA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700" y="1686037"/>
            <a:ext cx="9159875" cy="2305034"/>
          </a:xfr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1C15A547-971C-4951-8D67-17118B70D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56" y="4085881"/>
            <a:ext cx="88242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SE" sz="1600" dirty="0">
                <a:latin typeface="Arial" panose="020B0604020202020204" pitchFamily="34" charset="0"/>
              </a:rPr>
              <a:t>Group</a:t>
            </a:r>
            <a:r>
              <a:rPr lang="de-DE" altLang="en-SE" sz="1600" dirty="0">
                <a:latin typeface="Arial" panose="020B0604020202020204" pitchFamily="34" charset="0"/>
              </a:rPr>
              <a:t>e</a:t>
            </a:r>
            <a:r>
              <a:rPr lang="en-DE" altLang="en-SE" sz="1600" dirty="0">
                <a:latin typeface="Arial" panose="020B0604020202020204" pitchFamily="34" charset="0"/>
              </a:rPr>
              <a:t>d </a:t>
            </a:r>
            <a:r>
              <a:rPr lang="de-DE" altLang="en-SE" sz="1600" dirty="0">
                <a:latin typeface="Arial" panose="020B0604020202020204" pitchFamily="34" charset="0"/>
              </a:rPr>
              <a:t>b</a:t>
            </a:r>
            <a:r>
              <a:rPr lang="en-DE" altLang="en-SE" sz="1600" dirty="0">
                <a:latin typeface="Arial" panose="020B0604020202020204" pitchFamily="34" charset="0"/>
              </a:rPr>
              <a:t>y one </a:t>
            </a:r>
            <a:r>
              <a:rPr lang="de-DE" altLang="en-SE" sz="1600" dirty="0">
                <a:latin typeface="Arial" panose="020B0604020202020204" pitchFamily="34" charset="0"/>
              </a:rPr>
              <a:t>H</a:t>
            </a:r>
            <a:r>
              <a:rPr lang="en-DE" altLang="en-SE" sz="1600" dirty="0">
                <a:latin typeface="Arial" panose="020B0604020202020204" pitchFamily="34" charset="0"/>
              </a:rPr>
              <a:t>P, 36 different c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s</a:t>
            </a:r>
            <a:r>
              <a:rPr lang="en-DE" altLang="en-SE" sz="1600" dirty="0">
                <a:latin typeface="Arial" panose="020B0604020202020204" pitchFamily="34" charset="0"/>
              </a:rPr>
              <a:t>s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 err="1">
                <a:latin typeface="Arial" panose="020B0604020202020204" pitchFamily="34" charset="0"/>
              </a:rPr>
              <a:t>fier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p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m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>
                <a:latin typeface="Arial" panose="020B0604020202020204" pitchFamily="34" charset="0"/>
              </a:rPr>
              <a:t>r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z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t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n</a:t>
            </a:r>
            <a:r>
              <a:rPr lang="en-DE" altLang="en-SE" sz="1600" dirty="0">
                <a:latin typeface="Arial" panose="020B0604020202020204" pitchFamily="34" charset="0"/>
              </a:rPr>
              <a:t>s 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n </a:t>
            </a:r>
            <a:r>
              <a:rPr lang="de-DE" altLang="en-SE" sz="1600" dirty="0">
                <a:latin typeface="Arial" panose="020B0604020202020204" pitchFamily="34" charset="0"/>
              </a:rPr>
              <a:t>e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h </a:t>
            </a:r>
            <a:r>
              <a:rPr lang="de-DE" altLang="en-SE" sz="1600" dirty="0">
                <a:latin typeface="Arial" panose="020B0604020202020204" pitchFamily="34" charset="0"/>
              </a:rPr>
              <a:t>g</a:t>
            </a:r>
            <a:r>
              <a:rPr lang="en-DE" altLang="en-SE" sz="1600" dirty="0">
                <a:latin typeface="Arial" panose="020B0604020202020204" pitchFamily="34" charset="0"/>
              </a:rPr>
              <a:t>r</a:t>
            </a:r>
            <a:r>
              <a:rPr lang="de-DE" altLang="en-SE" sz="1600" dirty="0">
                <a:latin typeface="Arial" panose="020B0604020202020204" pitchFamily="34" charset="0"/>
              </a:rPr>
              <a:t>o</a:t>
            </a:r>
            <a:r>
              <a:rPr lang="en-DE" altLang="en-SE" sz="1600" dirty="0">
                <a:latin typeface="Arial" panose="020B0604020202020204" pitchFamily="34" charset="0"/>
              </a:rPr>
              <a:t>u</a:t>
            </a:r>
            <a:r>
              <a:rPr lang="de-DE" altLang="en-SE" sz="1600" dirty="0">
                <a:latin typeface="Arial" panose="020B0604020202020204" pitchFamily="34" charset="0"/>
              </a:rPr>
              <a:t>p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0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en-DE" dirty="0"/>
              <a:t>W</a:t>
            </a:r>
            <a:r>
              <a:rPr lang="de-DE" dirty="0" err="1"/>
              <a:t>ell</a:t>
            </a:r>
            <a:r>
              <a:rPr lang="de-DE" dirty="0"/>
              <a:t>-</a:t>
            </a:r>
            <a:r>
              <a:rPr lang="en-DE" dirty="0"/>
              <a:t>P</a:t>
            </a:r>
            <a:r>
              <a:rPr lang="de-DE" dirty="0" err="1"/>
              <a:t>erforming</a:t>
            </a:r>
            <a:r>
              <a:rPr lang="en-DE" dirty="0"/>
              <a:t> C</a:t>
            </a:r>
            <a:r>
              <a:rPr lang="de-DE" dirty="0" err="1"/>
              <a:t>lassifiers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4D5637-CE7C-4CDF-A74E-49DB2E0AA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700" y="1686037"/>
            <a:ext cx="9159875" cy="2305034"/>
          </a:xfr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1C15A547-971C-4951-8D67-17118B70D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56" y="4085881"/>
            <a:ext cx="88242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altLang="en-SE" sz="1600" dirty="0">
                <a:latin typeface="Arial" panose="020B0604020202020204" pitchFamily="34" charset="0"/>
              </a:rPr>
              <a:t>Group</a:t>
            </a:r>
            <a:r>
              <a:rPr lang="de-DE" altLang="en-SE" sz="1600" dirty="0">
                <a:latin typeface="Arial" panose="020B0604020202020204" pitchFamily="34" charset="0"/>
              </a:rPr>
              <a:t>e</a:t>
            </a:r>
            <a:r>
              <a:rPr lang="en-DE" altLang="en-SE" sz="1600" dirty="0">
                <a:latin typeface="Arial" panose="020B0604020202020204" pitchFamily="34" charset="0"/>
              </a:rPr>
              <a:t>d </a:t>
            </a:r>
            <a:r>
              <a:rPr lang="de-DE" altLang="en-SE" sz="1600" dirty="0">
                <a:latin typeface="Arial" panose="020B0604020202020204" pitchFamily="34" charset="0"/>
              </a:rPr>
              <a:t>b</a:t>
            </a:r>
            <a:r>
              <a:rPr lang="en-DE" altLang="en-SE" sz="1600" dirty="0">
                <a:latin typeface="Arial" panose="020B0604020202020204" pitchFamily="34" charset="0"/>
              </a:rPr>
              <a:t>y one </a:t>
            </a:r>
            <a:r>
              <a:rPr lang="de-DE" altLang="en-SE" sz="1600" dirty="0">
                <a:latin typeface="Arial" panose="020B0604020202020204" pitchFamily="34" charset="0"/>
              </a:rPr>
              <a:t>H</a:t>
            </a:r>
            <a:r>
              <a:rPr lang="en-DE" altLang="en-SE" sz="1600" dirty="0">
                <a:latin typeface="Arial" panose="020B0604020202020204" pitchFamily="34" charset="0"/>
              </a:rPr>
              <a:t>P, 36 different c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s</a:t>
            </a:r>
            <a:r>
              <a:rPr lang="en-DE" altLang="en-SE" sz="1600" dirty="0">
                <a:latin typeface="Arial" panose="020B0604020202020204" pitchFamily="34" charset="0"/>
              </a:rPr>
              <a:t>s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 err="1">
                <a:latin typeface="Arial" panose="020B0604020202020204" pitchFamily="34" charset="0"/>
              </a:rPr>
              <a:t>fier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p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m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>
                <a:latin typeface="Arial" panose="020B0604020202020204" pitchFamily="34" charset="0"/>
              </a:rPr>
              <a:t>r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z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t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n</a:t>
            </a:r>
            <a:r>
              <a:rPr lang="en-DE" altLang="en-SE" sz="1600" dirty="0">
                <a:latin typeface="Arial" panose="020B0604020202020204" pitchFamily="34" charset="0"/>
              </a:rPr>
              <a:t>s 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n </a:t>
            </a:r>
            <a:r>
              <a:rPr lang="de-DE" altLang="en-SE" sz="1600" dirty="0">
                <a:latin typeface="Arial" panose="020B0604020202020204" pitchFamily="34" charset="0"/>
              </a:rPr>
              <a:t>e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h </a:t>
            </a:r>
            <a:r>
              <a:rPr lang="de-DE" altLang="en-SE" sz="1600" dirty="0">
                <a:latin typeface="Arial" panose="020B0604020202020204" pitchFamily="34" charset="0"/>
              </a:rPr>
              <a:t>g</a:t>
            </a:r>
            <a:r>
              <a:rPr lang="en-DE" altLang="en-SE" sz="1600" dirty="0">
                <a:latin typeface="Arial" panose="020B0604020202020204" pitchFamily="34" charset="0"/>
              </a:rPr>
              <a:t>r</a:t>
            </a:r>
            <a:r>
              <a:rPr lang="de-DE" altLang="en-SE" sz="1600" dirty="0">
                <a:latin typeface="Arial" panose="020B0604020202020204" pitchFamily="34" charset="0"/>
              </a:rPr>
              <a:t>o</a:t>
            </a:r>
            <a:r>
              <a:rPr lang="en-DE" altLang="en-SE" sz="1600" dirty="0">
                <a:latin typeface="Arial" panose="020B0604020202020204" pitchFamily="34" charset="0"/>
              </a:rPr>
              <a:t>u</a:t>
            </a:r>
            <a:r>
              <a:rPr lang="de-DE" altLang="en-SE" sz="1600" dirty="0">
                <a:latin typeface="Arial" panose="020B0604020202020204" pitchFamily="34" charset="0"/>
              </a:rPr>
              <a:t>p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E00C3D-32CE-46DB-AE5D-F22E5BEDCF10}"/>
              </a:ext>
            </a:extLst>
          </p:cNvPr>
          <p:cNvSpPr/>
          <p:nvPr/>
        </p:nvSpPr>
        <p:spPr>
          <a:xfrm>
            <a:off x="5987956" y="1440533"/>
            <a:ext cx="2389562" cy="1038208"/>
          </a:xfrm>
          <a:prstGeom prst="ellipse">
            <a:avLst/>
          </a:prstGeom>
          <a:noFill/>
          <a:ln w="44450">
            <a:solidFill>
              <a:srgbClr val="00C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4F756EC-4314-455F-9F3E-1E2C012B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7956" y="801441"/>
            <a:ext cx="25481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B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s</a:t>
            </a:r>
            <a:r>
              <a:rPr lang="en-DE" altLang="en-SE" sz="1600" dirty="0">
                <a:latin typeface="Arial" panose="020B0604020202020204" pitchFamily="34" charset="0"/>
              </a:rPr>
              <a:t>t</a:t>
            </a:r>
            <a:r>
              <a:rPr lang="en-US" altLang="en-SE" sz="1600" dirty="0">
                <a:latin typeface="Arial" panose="020B0604020202020204" pitchFamily="34" charset="0"/>
              </a:rPr>
              <a:t> (avg.)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s</a:t>
            </a:r>
            <a:r>
              <a:rPr lang="en-DE" altLang="en-SE" sz="1600" dirty="0">
                <a:latin typeface="Arial" panose="020B0604020202020204" pitchFamily="34" charset="0"/>
              </a:rPr>
              <a:t>t 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c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u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y 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n</a:t>
            </a:r>
            <a:r>
              <a:rPr lang="de-DE" altLang="en-SE" sz="1600" dirty="0">
                <a:latin typeface="Arial" panose="020B0604020202020204" pitchFamily="34" charset="0"/>
              </a:rPr>
              <a:t>d</a:t>
            </a:r>
            <a:r>
              <a:rPr lang="en-US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>
                <a:latin typeface="Arial" panose="020B0604020202020204" pitchFamily="34" charset="0"/>
              </a:rPr>
              <a:t>r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 err="1">
                <a:latin typeface="Arial" panose="020B0604020202020204" pitchFamily="34" charset="0"/>
              </a:rPr>
              <a:t>i</a:t>
            </a:r>
            <a:r>
              <a:rPr lang="de-DE" altLang="en-SE" sz="1600" dirty="0">
                <a:latin typeface="Arial" panose="020B0604020202020204" pitchFamily="34" charset="0"/>
              </a:rPr>
              <a:t>n</a:t>
            </a:r>
            <a:r>
              <a:rPr lang="en-DE" altLang="en-SE" sz="1600" dirty="0" err="1">
                <a:latin typeface="Arial" panose="020B0604020202020204" pitchFamily="34" charset="0"/>
              </a:rPr>
              <a:t>i</a:t>
            </a:r>
            <a:r>
              <a:rPr lang="de-DE" altLang="en-SE" sz="1600" dirty="0">
                <a:latin typeface="Arial" panose="020B0604020202020204" pitchFamily="34" charset="0"/>
              </a:rPr>
              <a:t>n</a:t>
            </a:r>
            <a:r>
              <a:rPr lang="en-DE" altLang="en-SE" sz="1600" dirty="0">
                <a:latin typeface="Arial" panose="020B0604020202020204" pitchFamily="34" charset="0"/>
              </a:rPr>
              <a:t>g 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 err="1">
                <a:latin typeface="Arial" panose="020B0604020202020204" pitchFamily="34" charset="0"/>
              </a:rPr>
              <a:t>i</a:t>
            </a:r>
            <a:r>
              <a:rPr lang="de-DE" altLang="en-SE" sz="1600" dirty="0">
                <a:latin typeface="Arial" panose="020B0604020202020204" pitchFamily="34" charset="0"/>
              </a:rPr>
              <a:t>m</a:t>
            </a:r>
            <a:r>
              <a:rPr lang="en-DE" altLang="en-SE" sz="1600" dirty="0">
                <a:latin typeface="Arial" panose="020B0604020202020204" pitchFamily="34" charset="0"/>
              </a:rPr>
              <a:t>e!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792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</a:t>
            </a:r>
            <a:r>
              <a:rPr lang="en-US" dirty="0" err="1"/>
              <a:t>nalyzing</a:t>
            </a:r>
            <a:r>
              <a:rPr lang="en-US" dirty="0"/>
              <a:t> </a:t>
            </a:r>
            <a:r>
              <a:rPr lang="en-DE" dirty="0"/>
              <a:t>T</a:t>
            </a:r>
            <a:r>
              <a:rPr lang="en-US" dirty="0"/>
              <a:t>he </a:t>
            </a:r>
            <a:r>
              <a:rPr lang="en-DE" dirty="0"/>
              <a:t>I</a:t>
            </a:r>
            <a:r>
              <a:rPr lang="en-US" dirty="0" err="1"/>
              <a:t>nfluence</a:t>
            </a:r>
            <a:r>
              <a:rPr lang="en-US" dirty="0"/>
              <a:t> of</a:t>
            </a:r>
            <a:r>
              <a:rPr lang="en-DE" dirty="0"/>
              <a:t> H</a:t>
            </a:r>
            <a:r>
              <a:rPr lang="en-US" dirty="0" err="1"/>
              <a:t>yperparameters</a:t>
            </a:r>
            <a:r>
              <a:rPr lang="en-US" dirty="0"/>
              <a:t> on </a:t>
            </a:r>
            <a:r>
              <a:rPr lang="en-DE" dirty="0"/>
              <a:t>S</a:t>
            </a:r>
            <a:r>
              <a:rPr lang="en-US" dirty="0"/>
              <a:t>cores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6281205" cy="4176713"/>
          </a:xfrm>
        </p:spPr>
        <p:txBody>
          <a:bodyPr/>
          <a:lstStyle/>
          <a:p>
            <a:endParaRPr lang="en-DE" sz="1800" dirty="0"/>
          </a:p>
          <a:p>
            <a:r>
              <a:rPr lang="en-US" sz="1800" i="1" dirty="0"/>
              <a:t>S</a:t>
            </a:r>
            <a:r>
              <a:rPr lang="en-DE" sz="1800" i="1" dirty="0"/>
              <a:t>catt</a:t>
            </a:r>
            <a:r>
              <a:rPr lang="de-DE" sz="1800" i="1" dirty="0"/>
              <a:t>e</a:t>
            </a:r>
            <a:r>
              <a:rPr lang="en-DE" sz="1800" i="1" dirty="0"/>
              <a:t>r</a:t>
            </a:r>
            <a:r>
              <a:rPr lang="de-DE" sz="1800" i="1" dirty="0"/>
              <a:t>p</a:t>
            </a:r>
            <a:r>
              <a:rPr lang="en-DE" sz="1800" i="1" dirty="0"/>
              <a:t>l</a:t>
            </a:r>
            <a:r>
              <a:rPr lang="de-DE" sz="1800" i="1" dirty="0"/>
              <a:t>o</a:t>
            </a:r>
            <a:r>
              <a:rPr lang="en-DE" sz="1800" i="1" dirty="0"/>
              <a:t>t </a:t>
            </a:r>
            <a:r>
              <a:rPr lang="de-DE" sz="1800" dirty="0"/>
              <a:t>f</a:t>
            </a:r>
            <a:r>
              <a:rPr lang="en-DE" sz="1800" dirty="0"/>
              <a:t>o</a:t>
            </a:r>
            <a:r>
              <a:rPr lang="de-DE" sz="1800" dirty="0"/>
              <a:t>r</a:t>
            </a:r>
            <a:r>
              <a:rPr lang="en-DE" sz="1800" dirty="0"/>
              <a:t> </a:t>
            </a:r>
            <a:r>
              <a:rPr lang="en-US" sz="1800" dirty="0"/>
              <a:t>the correlation </a:t>
            </a:r>
            <a:r>
              <a:rPr lang="en-DE" sz="1800" dirty="0"/>
              <a:t>between </a:t>
            </a:r>
            <a:r>
              <a:rPr lang="de-DE" sz="1800" dirty="0"/>
              <a:t>H</a:t>
            </a:r>
            <a:r>
              <a:rPr lang="en-DE" sz="1800" dirty="0"/>
              <a:t>P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de-DE" sz="1800" dirty="0"/>
              <a:t>a</a:t>
            </a:r>
            <a:r>
              <a:rPr lang="en-DE" sz="1800" dirty="0"/>
              <a:t>nd </a:t>
            </a:r>
            <a:r>
              <a:rPr lang="en-US" sz="1800" dirty="0"/>
              <a:t>s</a:t>
            </a:r>
            <a:r>
              <a:rPr lang="en-DE" sz="1800" dirty="0"/>
              <a:t>c</a:t>
            </a:r>
            <a:r>
              <a:rPr lang="de-DE" sz="1800" dirty="0"/>
              <a:t>o</a:t>
            </a:r>
            <a:r>
              <a:rPr lang="en-DE" sz="1800" dirty="0"/>
              <a:t>r</a:t>
            </a:r>
            <a:r>
              <a:rPr lang="de-DE" sz="1800" dirty="0"/>
              <a:t>e</a:t>
            </a:r>
            <a:r>
              <a:rPr lang="en-DE" sz="1800" dirty="0"/>
              <a:t>s</a:t>
            </a:r>
            <a:endParaRPr lang="en-US" sz="1800" dirty="0"/>
          </a:p>
          <a:p>
            <a:r>
              <a:rPr lang="en-US" sz="1800" i="1" dirty="0"/>
              <a:t>C</a:t>
            </a:r>
            <a:r>
              <a:rPr lang="en-DE" sz="1800" i="1" dirty="0"/>
              <a:t>orrelation matrix </a:t>
            </a:r>
            <a:r>
              <a:rPr lang="en-US" sz="1800" i="1" dirty="0"/>
              <a:t>as an</a:t>
            </a:r>
            <a:r>
              <a:rPr lang="en-DE" sz="1800" dirty="0"/>
              <a:t> overview</a:t>
            </a:r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11640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79C3-F7C2-4B31-BD63-AFF603AF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</a:t>
            </a:r>
            <a:r>
              <a:rPr lang="de-DE" dirty="0"/>
              <a:t>l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s</a:t>
            </a:r>
            <a:r>
              <a:rPr lang="de-DE" dirty="0"/>
              <a:t>i</a:t>
            </a:r>
            <a:r>
              <a:rPr lang="en-DE" dirty="0"/>
              <a:t>f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i</a:t>
            </a:r>
            <a:r>
              <a:rPr lang="en-DE" dirty="0"/>
              <a:t>s </a:t>
            </a:r>
            <a:r>
              <a:rPr lang="en-DE" dirty="0" err="1"/>
              <a:t>Im</a:t>
            </a:r>
            <a:r>
              <a:rPr lang="de-DE" dirty="0"/>
              <a:t>p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t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!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D6E26-192B-428C-B452-1104C6472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4345077" cy="4176713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Natural language processing</a:t>
            </a:r>
            <a:endParaRPr lang="en-DE" sz="1800" dirty="0"/>
          </a:p>
          <a:p>
            <a:r>
              <a:rPr lang="en-US" sz="1800" dirty="0"/>
              <a:t>Computer vision</a:t>
            </a:r>
          </a:p>
          <a:p>
            <a:r>
              <a:rPr lang="en-US" sz="1800" dirty="0"/>
              <a:t>Medical diagnostics</a:t>
            </a:r>
          </a:p>
          <a:p>
            <a:r>
              <a:rPr lang="en-US" sz="1800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FBD3B-466C-4A1A-8127-D444DBD3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F645D2-7003-4374-BF4D-CB14BB2E3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681A18-946F-4EC1-A08E-FCD5E1E3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08" y="1906168"/>
            <a:ext cx="4803842" cy="2113691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D40027D4-2D09-4595-96B5-25365ADDA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2592" y="4099308"/>
            <a:ext cx="347027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</a:t>
            </a:r>
            <a:r>
              <a:rPr kumimoji="0" lang="en-SE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ancer classification</a:t>
            </a:r>
            <a:r>
              <a:rPr kumimoji="0" lang="en-US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save </a:t>
            </a:r>
            <a:r>
              <a:rPr kumimoji="0" lang="en-US" altLang="en-S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lifes</a:t>
            </a:r>
            <a:r>
              <a:rPr kumimoji="0" lang="en-US" altLang="en-S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!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https://www.pyimagesearch.com/2019/02/18/breast-cancer-classification-with-keras-and-deep-learning/</a:t>
            </a:r>
            <a:endParaRPr lang="en-SE" sz="1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151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6EE7C2-D9EC-48D0-9487-219E33C3F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58" y="881334"/>
            <a:ext cx="6123810" cy="4343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</a:t>
            </a:r>
            <a:r>
              <a:rPr lang="en-US" dirty="0" err="1"/>
              <a:t>nalyzing</a:t>
            </a:r>
            <a:r>
              <a:rPr lang="en-US" dirty="0"/>
              <a:t> </a:t>
            </a:r>
            <a:r>
              <a:rPr lang="en-DE" dirty="0"/>
              <a:t>T</a:t>
            </a:r>
            <a:r>
              <a:rPr lang="en-US" dirty="0"/>
              <a:t>he </a:t>
            </a:r>
            <a:r>
              <a:rPr lang="en-DE" dirty="0"/>
              <a:t>I</a:t>
            </a:r>
            <a:r>
              <a:rPr lang="en-US" dirty="0" err="1"/>
              <a:t>nfluence</a:t>
            </a:r>
            <a:r>
              <a:rPr lang="en-US" dirty="0"/>
              <a:t> of</a:t>
            </a:r>
            <a:r>
              <a:rPr lang="en-DE" dirty="0"/>
              <a:t> H</a:t>
            </a:r>
            <a:r>
              <a:rPr lang="en-US" dirty="0" err="1"/>
              <a:t>yperparameters</a:t>
            </a:r>
            <a:r>
              <a:rPr lang="en-US" dirty="0"/>
              <a:t> on </a:t>
            </a:r>
            <a:r>
              <a:rPr lang="en-DE" dirty="0"/>
              <a:t>S</a:t>
            </a:r>
            <a:r>
              <a:rPr lang="en-US" dirty="0"/>
              <a:t>cores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1" y="1057278"/>
            <a:ext cx="3849490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E</a:t>
            </a:r>
            <a:r>
              <a:rPr lang="de-DE" sz="1800" dirty="0"/>
              <a:t>x</a:t>
            </a:r>
            <a:r>
              <a:rPr lang="en-DE" sz="1800" dirty="0"/>
              <a:t>a</a:t>
            </a:r>
            <a:r>
              <a:rPr lang="de-DE" sz="1800" dirty="0"/>
              <a:t>m</a:t>
            </a:r>
            <a:r>
              <a:rPr lang="en-DE" sz="1800" dirty="0"/>
              <a:t>p</a:t>
            </a:r>
            <a:r>
              <a:rPr lang="de-DE" sz="1800" dirty="0"/>
              <a:t>l</a:t>
            </a:r>
            <a:r>
              <a:rPr lang="en-DE" sz="1800" dirty="0"/>
              <a:t>e:</a:t>
            </a:r>
          </a:p>
          <a:p>
            <a:pPr lvl="1"/>
            <a:r>
              <a:rPr lang="en-DE" sz="1800" dirty="0"/>
              <a:t>Correlation matrix indicates </a:t>
            </a:r>
            <a:r>
              <a:rPr lang="en-US" sz="1800" dirty="0"/>
              <a:t>influence of pooling method</a:t>
            </a:r>
            <a:endParaRPr lang="en-D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E7882-748F-4E86-843E-F14D3AEC2079}"/>
              </a:ext>
            </a:extLst>
          </p:cNvPr>
          <p:cNvSpPr txBox="1"/>
          <p:nvPr/>
        </p:nvSpPr>
        <p:spPr>
          <a:xfrm>
            <a:off x="8041689" y="4684693"/>
            <a:ext cx="15024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C</a:t>
            </a:r>
            <a:r>
              <a:rPr lang="en-DE" sz="1600" dirty="0"/>
              <a:t>l</a:t>
            </a:r>
            <a:r>
              <a:rPr lang="de-DE" sz="1600" dirty="0"/>
              <a:t>i</a:t>
            </a:r>
            <a:r>
              <a:rPr lang="en-DE" sz="1600" dirty="0"/>
              <a:t>c</a:t>
            </a:r>
            <a:r>
              <a:rPr lang="de-DE" sz="1600" dirty="0"/>
              <a:t>k</a:t>
            </a:r>
            <a:r>
              <a:rPr lang="en-DE" sz="1600" dirty="0"/>
              <a:t> shows plot</a:t>
            </a:r>
            <a:endParaRPr lang="en-SE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6BA0E2-BC80-4E12-AADE-27C5AC60B85D}"/>
              </a:ext>
            </a:extLst>
          </p:cNvPr>
          <p:cNvCxnSpPr>
            <a:cxnSpLocks/>
          </p:cNvCxnSpPr>
          <p:nvPr/>
        </p:nvCxnSpPr>
        <p:spPr>
          <a:xfrm flipV="1">
            <a:off x="8939811" y="4412599"/>
            <a:ext cx="313369" cy="3183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45A76C-6B47-40C9-89B0-4879997E1135}"/>
              </a:ext>
            </a:extLst>
          </p:cNvPr>
          <p:cNvSpPr/>
          <p:nvPr/>
        </p:nvSpPr>
        <p:spPr>
          <a:xfrm>
            <a:off x="3945108" y="794435"/>
            <a:ext cx="3959107" cy="45175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2791647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6EE7C2-D9EC-48D0-9487-219E33C3F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58" y="881334"/>
            <a:ext cx="6123810" cy="4343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</a:t>
            </a:r>
            <a:r>
              <a:rPr lang="en-US" dirty="0" err="1"/>
              <a:t>nalyzing</a:t>
            </a:r>
            <a:r>
              <a:rPr lang="en-US" dirty="0"/>
              <a:t> </a:t>
            </a:r>
            <a:r>
              <a:rPr lang="en-DE" dirty="0"/>
              <a:t>T</a:t>
            </a:r>
            <a:r>
              <a:rPr lang="en-US" dirty="0"/>
              <a:t>he </a:t>
            </a:r>
            <a:r>
              <a:rPr lang="en-DE" dirty="0"/>
              <a:t>I</a:t>
            </a:r>
            <a:r>
              <a:rPr lang="en-US" dirty="0" err="1"/>
              <a:t>nfluence</a:t>
            </a:r>
            <a:r>
              <a:rPr lang="en-US" dirty="0"/>
              <a:t> of</a:t>
            </a:r>
            <a:r>
              <a:rPr lang="en-DE" dirty="0"/>
              <a:t> H</a:t>
            </a:r>
            <a:r>
              <a:rPr lang="en-US" dirty="0" err="1"/>
              <a:t>yperparameters</a:t>
            </a:r>
            <a:r>
              <a:rPr lang="en-US" dirty="0"/>
              <a:t> on </a:t>
            </a:r>
            <a:r>
              <a:rPr lang="en-DE" dirty="0"/>
              <a:t>S</a:t>
            </a:r>
            <a:r>
              <a:rPr lang="en-US" dirty="0"/>
              <a:t>cores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1" y="1057278"/>
            <a:ext cx="3849490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E</a:t>
            </a:r>
            <a:r>
              <a:rPr lang="de-DE" sz="1800" dirty="0"/>
              <a:t>x</a:t>
            </a:r>
            <a:r>
              <a:rPr lang="en-DE" sz="1800" dirty="0"/>
              <a:t>a</a:t>
            </a:r>
            <a:r>
              <a:rPr lang="de-DE" sz="1800" dirty="0"/>
              <a:t>m</a:t>
            </a:r>
            <a:r>
              <a:rPr lang="en-DE" sz="1800" dirty="0"/>
              <a:t>p</a:t>
            </a:r>
            <a:r>
              <a:rPr lang="de-DE" sz="1800" dirty="0"/>
              <a:t>l</a:t>
            </a:r>
            <a:r>
              <a:rPr lang="en-DE" sz="1800" dirty="0"/>
              <a:t>e:</a:t>
            </a:r>
          </a:p>
          <a:p>
            <a:pPr lvl="1"/>
            <a:r>
              <a:rPr lang="en-DE" sz="1800" dirty="0"/>
              <a:t>Correlation matrix indicates </a:t>
            </a:r>
            <a:r>
              <a:rPr lang="en-US" sz="1800" dirty="0"/>
              <a:t>influence of pooling method</a:t>
            </a:r>
            <a:endParaRPr lang="en-DE" sz="1800" dirty="0"/>
          </a:p>
          <a:p>
            <a:pPr lvl="1"/>
            <a:r>
              <a:rPr lang="de-DE" sz="1800" dirty="0"/>
              <a:t>S</a:t>
            </a:r>
            <a:r>
              <a:rPr lang="en-DE" sz="1800" dirty="0"/>
              <a:t>c</a:t>
            </a:r>
            <a:r>
              <a:rPr lang="de-DE" sz="1800" dirty="0"/>
              <a:t>a</a:t>
            </a:r>
            <a:r>
              <a:rPr lang="en-DE" sz="1800" dirty="0"/>
              <a:t>t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p</a:t>
            </a:r>
            <a:r>
              <a:rPr lang="de-DE" sz="1800" dirty="0"/>
              <a:t>l</a:t>
            </a:r>
            <a:r>
              <a:rPr lang="en-DE" sz="1800" dirty="0"/>
              <a:t>o</a:t>
            </a:r>
            <a:r>
              <a:rPr lang="de-DE" sz="1800" dirty="0"/>
              <a:t>t</a:t>
            </a:r>
            <a:r>
              <a:rPr lang="en-DE" sz="1800" dirty="0"/>
              <a:t> </a:t>
            </a:r>
            <a:r>
              <a:rPr lang="en-US" sz="1800" dirty="0"/>
              <a:t>confirms this</a:t>
            </a:r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31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E7882-748F-4E86-843E-F14D3AEC2079}"/>
              </a:ext>
            </a:extLst>
          </p:cNvPr>
          <p:cNvSpPr txBox="1"/>
          <p:nvPr/>
        </p:nvSpPr>
        <p:spPr>
          <a:xfrm>
            <a:off x="8041689" y="4684693"/>
            <a:ext cx="15024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C</a:t>
            </a:r>
            <a:r>
              <a:rPr lang="en-DE" sz="1600" dirty="0"/>
              <a:t>l</a:t>
            </a:r>
            <a:r>
              <a:rPr lang="de-DE" sz="1600" dirty="0"/>
              <a:t>i</a:t>
            </a:r>
            <a:r>
              <a:rPr lang="en-DE" sz="1600" dirty="0"/>
              <a:t>c</a:t>
            </a:r>
            <a:r>
              <a:rPr lang="de-DE" sz="1600" dirty="0"/>
              <a:t>k</a:t>
            </a:r>
            <a:r>
              <a:rPr lang="en-DE" sz="1600" dirty="0"/>
              <a:t> shows plot</a:t>
            </a:r>
            <a:endParaRPr lang="en-SE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6BA0E2-BC80-4E12-AADE-27C5AC60B85D}"/>
              </a:ext>
            </a:extLst>
          </p:cNvPr>
          <p:cNvCxnSpPr>
            <a:cxnSpLocks/>
          </p:cNvCxnSpPr>
          <p:nvPr/>
        </p:nvCxnSpPr>
        <p:spPr>
          <a:xfrm flipV="1">
            <a:off x="8939811" y="4412599"/>
            <a:ext cx="313369" cy="3183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837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6EE7C2-D9EC-48D0-9487-219E33C3F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58" y="881334"/>
            <a:ext cx="6123810" cy="4343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</a:t>
            </a:r>
            <a:r>
              <a:rPr lang="en-US" dirty="0" err="1"/>
              <a:t>nalyzing</a:t>
            </a:r>
            <a:r>
              <a:rPr lang="en-US" dirty="0"/>
              <a:t> </a:t>
            </a:r>
            <a:r>
              <a:rPr lang="en-DE" dirty="0"/>
              <a:t>T</a:t>
            </a:r>
            <a:r>
              <a:rPr lang="en-US" dirty="0"/>
              <a:t>he </a:t>
            </a:r>
            <a:r>
              <a:rPr lang="en-DE" dirty="0"/>
              <a:t>I</a:t>
            </a:r>
            <a:r>
              <a:rPr lang="en-US" dirty="0" err="1"/>
              <a:t>nfluence</a:t>
            </a:r>
            <a:r>
              <a:rPr lang="en-US" dirty="0"/>
              <a:t> of</a:t>
            </a:r>
            <a:r>
              <a:rPr lang="en-DE" dirty="0"/>
              <a:t> H</a:t>
            </a:r>
            <a:r>
              <a:rPr lang="en-US" dirty="0" err="1"/>
              <a:t>yperparameters</a:t>
            </a:r>
            <a:r>
              <a:rPr lang="en-US" dirty="0"/>
              <a:t> on </a:t>
            </a:r>
            <a:r>
              <a:rPr lang="en-DE" dirty="0"/>
              <a:t>S</a:t>
            </a:r>
            <a:r>
              <a:rPr lang="en-US" dirty="0"/>
              <a:t>cores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1" y="1057278"/>
            <a:ext cx="3849490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E</a:t>
            </a:r>
            <a:r>
              <a:rPr lang="de-DE" sz="1800" dirty="0"/>
              <a:t>x</a:t>
            </a:r>
            <a:r>
              <a:rPr lang="en-DE" sz="1800" dirty="0"/>
              <a:t>a</a:t>
            </a:r>
            <a:r>
              <a:rPr lang="de-DE" sz="1800" dirty="0"/>
              <a:t>m</a:t>
            </a:r>
            <a:r>
              <a:rPr lang="en-DE" sz="1800" dirty="0"/>
              <a:t>p</a:t>
            </a:r>
            <a:r>
              <a:rPr lang="de-DE" sz="1800" dirty="0"/>
              <a:t>l</a:t>
            </a:r>
            <a:r>
              <a:rPr lang="en-DE" sz="1800" dirty="0"/>
              <a:t>e:</a:t>
            </a:r>
          </a:p>
          <a:p>
            <a:pPr lvl="1"/>
            <a:r>
              <a:rPr lang="en-DE" sz="1800" dirty="0"/>
              <a:t>Correlation matrix indicates </a:t>
            </a:r>
            <a:r>
              <a:rPr lang="en-US" sz="1800" dirty="0"/>
              <a:t>influence of pooling method</a:t>
            </a:r>
            <a:endParaRPr lang="en-DE" sz="1800" dirty="0"/>
          </a:p>
          <a:p>
            <a:pPr lvl="1"/>
            <a:r>
              <a:rPr lang="de-DE" sz="1800" dirty="0"/>
              <a:t>S</a:t>
            </a:r>
            <a:r>
              <a:rPr lang="en-DE" sz="1800" dirty="0"/>
              <a:t>c</a:t>
            </a:r>
            <a:r>
              <a:rPr lang="de-DE" sz="1800" dirty="0"/>
              <a:t>a</a:t>
            </a:r>
            <a:r>
              <a:rPr lang="en-DE" sz="1800" dirty="0"/>
              <a:t>t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p</a:t>
            </a:r>
            <a:r>
              <a:rPr lang="de-DE" sz="1800" dirty="0"/>
              <a:t>l</a:t>
            </a:r>
            <a:r>
              <a:rPr lang="en-DE" sz="1800" dirty="0"/>
              <a:t>o</a:t>
            </a:r>
            <a:r>
              <a:rPr lang="de-DE" sz="1800" dirty="0"/>
              <a:t>t</a:t>
            </a:r>
            <a:r>
              <a:rPr lang="en-DE" sz="1800" dirty="0"/>
              <a:t> </a:t>
            </a:r>
            <a:r>
              <a:rPr lang="en-US" sz="1800" dirty="0"/>
              <a:t>confirms this</a:t>
            </a:r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B41A-82C0-45ED-B334-36352A340740}"/>
              </a:ext>
            </a:extLst>
          </p:cNvPr>
          <p:cNvSpPr txBox="1"/>
          <p:nvPr/>
        </p:nvSpPr>
        <p:spPr>
          <a:xfrm>
            <a:off x="6231024" y="3452878"/>
            <a:ext cx="1378424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J</a:t>
            </a:r>
            <a:r>
              <a:rPr lang="de-DE" sz="1600" dirty="0"/>
              <a:t>i</a:t>
            </a:r>
            <a:r>
              <a:rPr lang="en-DE" sz="1600" dirty="0"/>
              <a:t>t</a:t>
            </a:r>
            <a:r>
              <a:rPr lang="de-DE" sz="1600" dirty="0"/>
              <a:t>t</a:t>
            </a:r>
            <a:r>
              <a:rPr lang="en-DE" sz="1600" dirty="0"/>
              <a:t>e</a:t>
            </a:r>
            <a:r>
              <a:rPr lang="de-DE" sz="1600" dirty="0"/>
              <a:t>r</a:t>
            </a:r>
            <a:r>
              <a:rPr lang="en-DE" sz="1600" dirty="0"/>
              <a:t> for better visibility</a:t>
            </a:r>
            <a:endParaRPr lang="en-SE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0D4D8F-7694-4A2A-A68B-8B5EA7FE4902}"/>
              </a:ext>
            </a:extLst>
          </p:cNvPr>
          <p:cNvCxnSpPr>
            <a:cxnSpLocks/>
          </p:cNvCxnSpPr>
          <p:nvPr/>
        </p:nvCxnSpPr>
        <p:spPr>
          <a:xfrm flipV="1">
            <a:off x="6883548" y="2736372"/>
            <a:ext cx="329292" cy="7143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B3B3CC-92F7-444F-9AA9-5F942C8A9303}"/>
              </a:ext>
            </a:extLst>
          </p:cNvPr>
          <p:cNvCxnSpPr>
            <a:cxnSpLocks/>
          </p:cNvCxnSpPr>
          <p:nvPr/>
        </p:nvCxnSpPr>
        <p:spPr>
          <a:xfrm>
            <a:off x="7166925" y="2111022"/>
            <a:ext cx="62164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565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6EE7C2-D9EC-48D0-9487-219E33C3F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58" y="881334"/>
            <a:ext cx="6123810" cy="4343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</a:t>
            </a:r>
            <a:r>
              <a:rPr lang="en-US" dirty="0" err="1"/>
              <a:t>nalyzing</a:t>
            </a:r>
            <a:r>
              <a:rPr lang="en-US" dirty="0"/>
              <a:t> </a:t>
            </a:r>
            <a:r>
              <a:rPr lang="en-DE" dirty="0"/>
              <a:t>T</a:t>
            </a:r>
            <a:r>
              <a:rPr lang="en-US" dirty="0"/>
              <a:t>he </a:t>
            </a:r>
            <a:r>
              <a:rPr lang="en-DE" dirty="0"/>
              <a:t>I</a:t>
            </a:r>
            <a:r>
              <a:rPr lang="en-US" dirty="0" err="1"/>
              <a:t>nfluence</a:t>
            </a:r>
            <a:r>
              <a:rPr lang="en-US" dirty="0"/>
              <a:t> of</a:t>
            </a:r>
            <a:r>
              <a:rPr lang="en-DE" dirty="0"/>
              <a:t> H</a:t>
            </a:r>
            <a:r>
              <a:rPr lang="en-US" dirty="0" err="1"/>
              <a:t>yperparameters</a:t>
            </a:r>
            <a:r>
              <a:rPr lang="en-US" dirty="0"/>
              <a:t> on </a:t>
            </a:r>
            <a:r>
              <a:rPr lang="en-DE" dirty="0"/>
              <a:t>S</a:t>
            </a:r>
            <a:r>
              <a:rPr lang="en-US" dirty="0"/>
              <a:t>cores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1" y="1057278"/>
            <a:ext cx="3849490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E</a:t>
            </a:r>
            <a:r>
              <a:rPr lang="de-DE" sz="1800" dirty="0"/>
              <a:t>x</a:t>
            </a:r>
            <a:r>
              <a:rPr lang="en-DE" sz="1800" dirty="0"/>
              <a:t>a</a:t>
            </a:r>
            <a:r>
              <a:rPr lang="de-DE" sz="1800" dirty="0"/>
              <a:t>m</a:t>
            </a:r>
            <a:r>
              <a:rPr lang="en-DE" sz="1800" dirty="0"/>
              <a:t>p</a:t>
            </a:r>
            <a:r>
              <a:rPr lang="de-DE" sz="1800" dirty="0"/>
              <a:t>l</a:t>
            </a:r>
            <a:r>
              <a:rPr lang="en-DE" sz="1800" dirty="0"/>
              <a:t>e:</a:t>
            </a:r>
          </a:p>
          <a:p>
            <a:pPr lvl="1"/>
            <a:r>
              <a:rPr lang="en-DE" sz="1800" dirty="0"/>
              <a:t>Correlation matrix indicates </a:t>
            </a:r>
            <a:r>
              <a:rPr lang="en-US" sz="1800" dirty="0"/>
              <a:t>influence of pooling method</a:t>
            </a:r>
            <a:endParaRPr lang="en-DE" sz="1800" dirty="0"/>
          </a:p>
          <a:p>
            <a:pPr lvl="1"/>
            <a:r>
              <a:rPr lang="de-DE" sz="1800" dirty="0"/>
              <a:t>S</a:t>
            </a:r>
            <a:r>
              <a:rPr lang="en-DE" sz="1800" dirty="0"/>
              <a:t>c</a:t>
            </a:r>
            <a:r>
              <a:rPr lang="de-DE" sz="1800" dirty="0"/>
              <a:t>a</a:t>
            </a:r>
            <a:r>
              <a:rPr lang="en-DE" sz="1800" dirty="0"/>
              <a:t>t</a:t>
            </a:r>
            <a:r>
              <a:rPr lang="de-DE" sz="1800" dirty="0"/>
              <a:t>t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p</a:t>
            </a:r>
            <a:r>
              <a:rPr lang="de-DE" sz="1800" dirty="0"/>
              <a:t>l</a:t>
            </a:r>
            <a:r>
              <a:rPr lang="en-DE" sz="1800" dirty="0"/>
              <a:t>o</a:t>
            </a:r>
            <a:r>
              <a:rPr lang="de-DE" sz="1800" dirty="0"/>
              <a:t>t</a:t>
            </a:r>
            <a:r>
              <a:rPr lang="en-DE" sz="1800" dirty="0"/>
              <a:t> </a:t>
            </a:r>
            <a:r>
              <a:rPr lang="en-US" sz="1800" dirty="0"/>
              <a:t>confirms this</a:t>
            </a:r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33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21FEE1-7CBA-4C7F-B317-7D7D26B45468}"/>
              </a:ext>
            </a:extLst>
          </p:cNvPr>
          <p:cNvSpPr/>
          <p:nvPr/>
        </p:nvSpPr>
        <p:spPr>
          <a:xfrm>
            <a:off x="4550151" y="4492895"/>
            <a:ext cx="361556" cy="383596"/>
          </a:xfrm>
          <a:prstGeom prst="ellipse">
            <a:avLst/>
          </a:prstGeom>
          <a:noFill/>
          <a:ln w="44450">
            <a:solidFill>
              <a:srgbClr val="00C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3912580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0B6E0D-8C79-4B20-BC00-209185F6B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42" y="800271"/>
            <a:ext cx="4501267" cy="4819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</a:t>
            </a:r>
            <a:r>
              <a:rPr lang="en-US" dirty="0" err="1"/>
              <a:t>nalyzing</a:t>
            </a:r>
            <a:r>
              <a:rPr lang="en-US" dirty="0"/>
              <a:t> </a:t>
            </a:r>
            <a:r>
              <a:rPr lang="en-DE" dirty="0"/>
              <a:t>T</a:t>
            </a:r>
            <a:r>
              <a:rPr lang="en-US" dirty="0"/>
              <a:t>he </a:t>
            </a:r>
            <a:r>
              <a:rPr lang="en-DE" dirty="0"/>
              <a:t>I</a:t>
            </a:r>
            <a:r>
              <a:rPr lang="en-US" dirty="0" err="1"/>
              <a:t>nfluence</a:t>
            </a:r>
            <a:r>
              <a:rPr lang="en-US" dirty="0"/>
              <a:t> of</a:t>
            </a:r>
            <a:r>
              <a:rPr lang="en-DE" dirty="0"/>
              <a:t> H</a:t>
            </a:r>
            <a:r>
              <a:rPr lang="en-US" dirty="0" err="1"/>
              <a:t>yperparameters</a:t>
            </a:r>
            <a:r>
              <a:rPr lang="en-US" dirty="0"/>
              <a:t> on </a:t>
            </a:r>
            <a:r>
              <a:rPr lang="en-DE" dirty="0"/>
              <a:t>S</a:t>
            </a:r>
            <a:r>
              <a:rPr lang="en-US" dirty="0"/>
              <a:t>cores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9"/>
            <a:ext cx="4249539" cy="2826100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Another e</a:t>
            </a:r>
            <a:r>
              <a:rPr lang="en-DE" sz="1800" dirty="0"/>
              <a:t>x</a:t>
            </a:r>
            <a:r>
              <a:rPr lang="de-DE" sz="1800" dirty="0"/>
              <a:t>a</a:t>
            </a:r>
            <a:r>
              <a:rPr lang="en-DE" sz="1800" dirty="0"/>
              <a:t>m</a:t>
            </a:r>
            <a:r>
              <a:rPr lang="de-DE" sz="1800" dirty="0"/>
              <a:t>p</a:t>
            </a:r>
            <a:r>
              <a:rPr lang="en-DE" sz="1800" dirty="0"/>
              <a:t>l</a:t>
            </a:r>
            <a:r>
              <a:rPr lang="de-DE" sz="1800" dirty="0"/>
              <a:t>e</a:t>
            </a:r>
            <a:r>
              <a:rPr lang="en-DE" sz="1800" dirty="0"/>
              <a:t>:</a:t>
            </a:r>
          </a:p>
          <a:p>
            <a:pPr lvl="1"/>
            <a:r>
              <a:rPr lang="de-DE" sz="1800" dirty="0"/>
              <a:t>C</a:t>
            </a:r>
            <a:r>
              <a:rPr lang="en-DE" sz="1800" dirty="0"/>
              <a:t>olored by optimizer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9CF6F2-E1DC-4C82-B8D8-DE1987FC6BCB}"/>
              </a:ext>
            </a:extLst>
          </p:cNvPr>
          <p:cNvSpPr/>
          <p:nvPr/>
        </p:nvSpPr>
        <p:spPr>
          <a:xfrm>
            <a:off x="8360588" y="1376271"/>
            <a:ext cx="1799412" cy="3296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1899701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0B6E0D-8C79-4B20-BC00-209185F6B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42" y="800271"/>
            <a:ext cx="4501267" cy="4819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</a:t>
            </a:r>
            <a:r>
              <a:rPr lang="en-US" dirty="0" err="1"/>
              <a:t>nalyzing</a:t>
            </a:r>
            <a:r>
              <a:rPr lang="en-US" dirty="0"/>
              <a:t> </a:t>
            </a:r>
            <a:r>
              <a:rPr lang="en-DE" dirty="0"/>
              <a:t>T</a:t>
            </a:r>
            <a:r>
              <a:rPr lang="en-US" dirty="0"/>
              <a:t>he </a:t>
            </a:r>
            <a:r>
              <a:rPr lang="en-DE" dirty="0"/>
              <a:t>I</a:t>
            </a:r>
            <a:r>
              <a:rPr lang="en-US" dirty="0" err="1"/>
              <a:t>nfluence</a:t>
            </a:r>
            <a:r>
              <a:rPr lang="en-US" dirty="0"/>
              <a:t> of</a:t>
            </a:r>
            <a:r>
              <a:rPr lang="en-DE" dirty="0"/>
              <a:t> H</a:t>
            </a:r>
            <a:r>
              <a:rPr lang="en-US" dirty="0" err="1"/>
              <a:t>yperparameters</a:t>
            </a:r>
            <a:r>
              <a:rPr lang="en-US" dirty="0"/>
              <a:t> on </a:t>
            </a:r>
            <a:r>
              <a:rPr lang="en-DE" dirty="0"/>
              <a:t>S</a:t>
            </a:r>
            <a:r>
              <a:rPr lang="en-US" dirty="0"/>
              <a:t>cores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9"/>
            <a:ext cx="4249539" cy="2826100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Another e</a:t>
            </a:r>
            <a:r>
              <a:rPr lang="en-DE" sz="1800" dirty="0"/>
              <a:t>x</a:t>
            </a:r>
            <a:r>
              <a:rPr lang="de-DE" sz="1800" dirty="0"/>
              <a:t>a</a:t>
            </a:r>
            <a:r>
              <a:rPr lang="en-DE" sz="1800" dirty="0"/>
              <a:t>m</a:t>
            </a:r>
            <a:r>
              <a:rPr lang="de-DE" sz="1800" dirty="0"/>
              <a:t>p</a:t>
            </a:r>
            <a:r>
              <a:rPr lang="en-DE" sz="1800" dirty="0"/>
              <a:t>l</a:t>
            </a:r>
            <a:r>
              <a:rPr lang="de-DE" sz="1800" dirty="0"/>
              <a:t>e</a:t>
            </a:r>
            <a:r>
              <a:rPr lang="en-DE" sz="1800" dirty="0"/>
              <a:t>:</a:t>
            </a:r>
          </a:p>
          <a:p>
            <a:pPr lvl="1"/>
            <a:r>
              <a:rPr lang="de-DE" sz="1800" dirty="0"/>
              <a:t>C</a:t>
            </a:r>
            <a:r>
              <a:rPr lang="en-DE" sz="1800" dirty="0"/>
              <a:t>olored by optimizer</a:t>
            </a:r>
            <a:endParaRPr lang="en-US" sz="1800" dirty="0"/>
          </a:p>
          <a:p>
            <a:pPr lvl="1"/>
            <a:r>
              <a:rPr lang="en-US" sz="1800" dirty="0"/>
              <a:t>Correlation: architecture – accuracy</a:t>
            </a:r>
          </a:p>
          <a:p>
            <a:pPr lvl="2"/>
            <a:r>
              <a:rPr lang="en-US" sz="1600" dirty="0"/>
              <a:t>Orange classifiers are better!</a:t>
            </a:r>
            <a:endParaRPr lang="en-DE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35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9CF6F2-E1DC-4C82-B8D8-DE1987FC6BCB}"/>
              </a:ext>
            </a:extLst>
          </p:cNvPr>
          <p:cNvSpPr/>
          <p:nvPr/>
        </p:nvSpPr>
        <p:spPr>
          <a:xfrm>
            <a:off x="8360588" y="1376271"/>
            <a:ext cx="1799412" cy="3296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6306E-071A-4254-A844-37B189B43C14}"/>
              </a:ext>
            </a:extLst>
          </p:cNvPr>
          <p:cNvSpPr txBox="1"/>
          <p:nvPr/>
        </p:nvSpPr>
        <p:spPr>
          <a:xfrm>
            <a:off x="4651019" y="1692601"/>
            <a:ext cx="1044222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better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5B2FA6-CDC9-412B-90D7-0BB42551B1F6}"/>
              </a:ext>
            </a:extLst>
          </p:cNvPr>
          <p:cNvCxnSpPr>
            <a:cxnSpLocks/>
          </p:cNvCxnSpPr>
          <p:nvPr/>
        </p:nvCxnSpPr>
        <p:spPr>
          <a:xfrm flipV="1">
            <a:off x="5509304" y="1494643"/>
            <a:ext cx="0" cy="6641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845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0B6E0D-8C79-4B20-BC00-209185F6B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42" y="800271"/>
            <a:ext cx="4501267" cy="4819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</a:t>
            </a:r>
            <a:r>
              <a:rPr lang="en-US" dirty="0" err="1"/>
              <a:t>nalyzing</a:t>
            </a:r>
            <a:r>
              <a:rPr lang="en-US" dirty="0"/>
              <a:t> </a:t>
            </a:r>
            <a:r>
              <a:rPr lang="en-DE" dirty="0"/>
              <a:t>T</a:t>
            </a:r>
            <a:r>
              <a:rPr lang="en-US" dirty="0"/>
              <a:t>he </a:t>
            </a:r>
            <a:r>
              <a:rPr lang="en-DE" dirty="0"/>
              <a:t>I</a:t>
            </a:r>
            <a:r>
              <a:rPr lang="en-US" dirty="0" err="1"/>
              <a:t>nfluence</a:t>
            </a:r>
            <a:r>
              <a:rPr lang="en-US" dirty="0"/>
              <a:t> of</a:t>
            </a:r>
            <a:r>
              <a:rPr lang="en-DE" dirty="0"/>
              <a:t> H</a:t>
            </a:r>
            <a:r>
              <a:rPr lang="en-US" dirty="0" err="1"/>
              <a:t>yperparameters</a:t>
            </a:r>
            <a:r>
              <a:rPr lang="en-US" dirty="0"/>
              <a:t> on </a:t>
            </a:r>
            <a:r>
              <a:rPr lang="en-DE" dirty="0"/>
              <a:t>S</a:t>
            </a:r>
            <a:r>
              <a:rPr lang="en-US" dirty="0"/>
              <a:t>cores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9"/>
            <a:ext cx="4249539" cy="2826100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Another e</a:t>
            </a:r>
            <a:r>
              <a:rPr lang="en-DE" sz="1800" dirty="0"/>
              <a:t>x</a:t>
            </a:r>
            <a:r>
              <a:rPr lang="de-DE" sz="1800" dirty="0"/>
              <a:t>a</a:t>
            </a:r>
            <a:r>
              <a:rPr lang="en-DE" sz="1800" dirty="0"/>
              <a:t>m</a:t>
            </a:r>
            <a:r>
              <a:rPr lang="de-DE" sz="1800" dirty="0"/>
              <a:t>p</a:t>
            </a:r>
            <a:r>
              <a:rPr lang="en-DE" sz="1800" dirty="0"/>
              <a:t>l</a:t>
            </a:r>
            <a:r>
              <a:rPr lang="de-DE" sz="1800" dirty="0"/>
              <a:t>e</a:t>
            </a:r>
            <a:r>
              <a:rPr lang="en-DE" sz="1800" dirty="0"/>
              <a:t>:</a:t>
            </a:r>
          </a:p>
          <a:p>
            <a:pPr lvl="1"/>
            <a:r>
              <a:rPr lang="de-DE" sz="1800" dirty="0"/>
              <a:t>C</a:t>
            </a:r>
            <a:r>
              <a:rPr lang="en-DE" sz="1800" dirty="0"/>
              <a:t>olored by optimizer</a:t>
            </a:r>
            <a:endParaRPr lang="en-US" sz="1800" dirty="0"/>
          </a:p>
          <a:p>
            <a:pPr lvl="1"/>
            <a:r>
              <a:rPr lang="en-US" sz="1800" dirty="0"/>
              <a:t>Correlation: architecture – accuracy</a:t>
            </a:r>
          </a:p>
          <a:p>
            <a:pPr lvl="2"/>
            <a:r>
              <a:rPr lang="en-US" sz="1600" dirty="0"/>
              <a:t>Orange classifiers are better!</a:t>
            </a:r>
            <a:endParaRPr lang="en-DE" sz="1600" dirty="0"/>
          </a:p>
          <a:p>
            <a:pPr lvl="1"/>
            <a:r>
              <a:rPr lang="en-US" sz="1800" dirty="0"/>
              <a:t>Time mapped to area</a:t>
            </a:r>
          </a:p>
          <a:p>
            <a:pPr lvl="2"/>
            <a:r>
              <a:rPr lang="en-US" sz="1600" dirty="0"/>
              <a:t>O</a:t>
            </a:r>
            <a:r>
              <a:rPr lang="en-DE" sz="1600" dirty="0"/>
              <a:t>range classifiers ar</a:t>
            </a:r>
            <a:r>
              <a:rPr lang="de-DE" sz="1600" dirty="0"/>
              <a:t>e</a:t>
            </a:r>
            <a:r>
              <a:rPr lang="en-US" sz="1600" dirty="0"/>
              <a:t> trained faster!</a:t>
            </a:r>
            <a:endParaRPr lang="en-DE" sz="16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EDE28-9F71-4B43-9FED-9CBBA556FFED}"/>
              </a:ext>
            </a:extLst>
          </p:cNvPr>
          <p:cNvSpPr txBox="1"/>
          <p:nvPr/>
        </p:nvSpPr>
        <p:spPr>
          <a:xfrm>
            <a:off x="4651019" y="1692601"/>
            <a:ext cx="1044222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better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EF805B-830F-40CB-8CFD-76FBC7F34F60}"/>
              </a:ext>
            </a:extLst>
          </p:cNvPr>
          <p:cNvCxnSpPr>
            <a:cxnSpLocks/>
          </p:cNvCxnSpPr>
          <p:nvPr/>
        </p:nvCxnSpPr>
        <p:spPr>
          <a:xfrm flipV="1">
            <a:off x="5509304" y="1494643"/>
            <a:ext cx="0" cy="6641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EBE58EA-2694-4D31-A95F-5B78CD59EEF7}"/>
              </a:ext>
            </a:extLst>
          </p:cNvPr>
          <p:cNvSpPr/>
          <p:nvPr/>
        </p:nvSpPr>
        <p:spPr>
          <a:xfrm>
            <a:off x="7348602" y="4257492"/>
            <a:ext cx="93725" cy="932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33B9D4-F8C8-409E-9848-66E7CBDA9378}"/>
              </a:ext>
            </a:extLst>
          </p:cNvPr>
          <p:cNvSpPr/>
          <p:nvPr/>
        </p:nvSpPr>
        <p:spPr>
          <a:xfrm>
            <a:off x="6480933" y="4156014"/>
            <a:ext cx="277744" cy="2762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BEF765-4287-4985-8EA0-402376660728}"/>
              </a:ext>
            </a:extLst>
          </p:cNvPr>
          <p:cNvCxnSpPr>
            <a:cxnSpLocks/>
          </p:cNvCxnSpPr>
          <p:nvPr/>
        </p:nvCxnSpPr>
        <p:spPr>
          <a:xfrm>
            <a:off x="6594556" y="4471814"/>
            <a:ext cx="8009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CE7D4C-09D1-4625-B199-FDA99EA2E070}"/>
              </a:ext>
            </a:extLst>
          </p:cNvPr>
          <p:cNvSpPr txBox="1"/>
          <p:nvPr/>
        </p:nvSpPr>
        <p:spPr>
          <a:xfrm>
            <a:off x="6466879" y="4486751"/>
            <a:ext cx="1044222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faster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9CF6F2-E1DC-4C82-B8D8-DE1987FC6BCB}"/>
              </a:ext>
            </a:extLst>
          </p:cNvPr>
          <p:cNvSpPr/>
          <p:nvPr/>
        </p:nvSpPr>
        <p:spPr>
          <a:xfrm>
            <a:off x="8360588" y="1376271"/>
            <a:ext cx="1799412" cy="3296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43CF28-13DC-4578-A097-A2F5D07ADFDC}"/>
              </a:ext>
            </a:extLst>
          </p:cNvPr>
          <p:cNvSpPr/>
          <p:nvPr/>
        </p:nvSpPr>
        <p:spPr>
          <a:xfrm>
            <a:off x="6961412" y="4203111"/>
            <a:ext cx="184455" cy="1874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5839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B8FB4-0E1E-4C62-BF06-FA9862DB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37</a:t>
            </a:fld>
            <a:endParaRPr lang="en-US" noProof="0" dirty="0"/>
          </a:p>
        </p:txBody>
      </p:sp>
      <p:pic>
        <p:nvPicPr>
          <p:cNvPr id="4" name="plot4">
            <a:hlinkClick r:id="" action="ppaction://media"/>
            <a:extLst>
              <a:ext uri="{FF2B5EF4-FFF2-40B4-BE49-F238E27FC236}">
                <a16:creationId xmlns:a16="http://schemas.microsoft.com/office/drawing/2014/main" id="{94F87AB4-D9F6-47CE-98C9-86311536B9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DE" dirty="0"/>
              <a:t>P</a:t>
            </a:r>
            <a:r>
              <a:rPr lang="de-DE" dirty="0" err="1"/>
              <a:t>rediction</a:t>
            </a:r>
            <a:r>
              <a:rPr lang="en-DE" dirty="0"/>
              <a:t> B</a:t>
            </a:r>
            <a:r>
              <a:rPr lang="de-DE" dirty="0" err="1"/>
              <a:t>ehavior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Assumptions: </a:t>
            </a:r>
            <a:endParaRPr lang="en-DE" sz="1800" dirty="0"/>
          </a:p>
          <a:p>
            <a:pPr lvl="1"/>
            <a:r>
              <a:rPr lang="en-US" sz="1800" dirty="0"/>
              <a:t>Classifiers are similar </a:t>
            </a:r>
            <a:r>
              <a:rPr lang="en-US" sz="2000" dirty="0">
                <a:effectLst/>
                <a:latin typeface="u2000"/>
              </a:rPr>
              <a:t>⇔</a:t>
            </a:r>
            <a:r>
              <a:rPr lang="en-US" sz="1800" dirty="0"/>
              <a:t> predictions are similar</a:t>
            </a:r>
          </a:p>
          <a:p>
            <a:pPr lvl="1"/>
            <a:r>
              <a:rPr lang="en-US" sz="1800" dirty="0"/>
              <a:t>Closer to correct predictions </a:t>
            </a:r>
            <a:r>
              <a:rPr lang="en-US" sz="2000" dirty="0">
                <a:effectLst/>
                <a:latin typeface="u2000"/>
              </a:rPr>
              <a:t>⇔</a:t>
            </a:r>
            <a:r>
              <a:rPr lang="en-US" sz="1800" dirty="0"/>
              <a:t> better (and more confident!) predictions</a:t>
            </a:r>
          </a:p>
          <a:p>
            <a:pPr marL="0" indent="0">
              <a:buNone/>
            </a:pPr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52421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DE" dirty="0"/>
              <a:t>P</a:t>
            </a:r>
            <a:r>
              <a:rPr lang="de-DE" dirty="0" err="1"/>
              <a:t>rediction</a:t>
            </a:r>
            <a:r>
              <a:rPr lang="en-DE" dirty="0"/>
              <a:t> B</a:t>
            </a:r>
            <a:r>
              <a:rPr lang="de-DE" dirty="0" err="1"/>
              <a:t>ehavior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Similarity map</a:t>
            </a:r>
            <a:endParaRPr lang="en-US" sz="18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2222" y="5418001"/>
            <a:ext cx="248000" cy="123111"/>
          </a:xfrm>
        </p:spPr>
        <p:txBody>
          <a:bodyPr/>
          <a:lstStyle/>
          <a:p>
            <a:fld id="{9E82CC3C-1DC0-4FDA-9590-6CC506AB67F8}" type="slidenum">
              <a:rPr lang="en-US" noProof="0" smtClean="0"/>
              <a:t>39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FDB4AB-A96A-4CC1-8535-DE3734898E35}"/>
              </a:ext>
            </a:extLst>
          </p:cNvPr>
          <p:cNvSpPr/>
          <p:nvPr/>
        </p:nvSpPr>
        <p:spPr>
          <a:xfrm>
            <a:off x="6707866" y="1169890"/>
            <a:ext cx="1351128" cy="57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P</a:t>
            </a: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d</a:t>
            </a:r>
            <a:r>
              <a:rPr lang="en-DE" sz="1600" dirty="0" err="1"/>
              <a:t>i</a:t>
            </a:r>
            <a:r>
              <a:rPr lang="de-DE" sz="1600" dirty="0"/>
              <a:t>c</a:t>
            </a:r>
            <a:r>
              <a:rPr lang="en-DE" sz="1600" dirty="0"/>
              <a:t>t</a:t>
            </a:r>
            <a:r>
              <a:rPr lang="de-DE" sz="1600" dirty="0"/>
              <a:t>i</a:t>
            </a:r>
            <a:r>
              <a:rPr lang="en-DE" sz="1600" dirty="0"/>
              <a:t>o</a:t>
            </a:r>
            <a:r>
              <a:rPr lang="de-DE" sz="1600" dirty="0"/>
              <a:t>n</a:t>
            </a:r>
            <a:r>
              <a:rPr lang="en-DE" sz="1600" dirty="0"/>
              <a:t>s</a:t>
            </a:r>
            <a:r>
              <a:rPr lang="en-US" sz="1600" dirty="0"/>
              <a:t> / Probabilities</a:t>
            </a:r>
            <a:endParaRPr lang="en-SE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437F0-44D3-4856-90F4-4DCCB5743D5B}"/>
              </a:ext>
            </a:extLst>
          </p:cNvPr>
          <p:cNvSpPr/>
          <p:nvPr/>
        </p:nvSpPr>
        <p:spPr>
          <a:xfrm>
            <a:off x="6710138" y="2711359"/>
            <a:ext cx="1351128" cy="388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V</a:t>
            </a:r>
            <a:r>
              <a:rPr lang="en-DE" sz="1600" dirty="0"/>
              <a:t>e</a:t>
            </a:r>
            <a:r>
              <a:rPr lang="de-DE" sz="1600" dirty="0"/>
              <a:t>c</a:t>
            </a:r>
            <a:r>
              <a:rPr lang="en-DE" sz="1600" dirty="0"/>
              <a:t>t</a:t>
            </a:r>
            <a:r>
              <a:rPr lang="de-DE" sz="1600" dirty="0"/>
              <a:t>o</a:t>
            </a:r>
            <a:r>
              <a:rPr lang="en-DE" sz="1600" dirty="0"/>
              <a:t>r</a:t>
            </a:r>
            <a:r>
              <a:rPr lang="de-DE" sz="1600" dirty="0"/>
              <a:t>s</a:t>
            </a:r>
            <a:endParaRPr lang="en-SE" sz="1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5DB11-C5EE-45E5-A3F0-033B75AC61D1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7383430" y="1746913"/>
            <a:ext cx="2272" cy="964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7015CF-B0AA-4D0C-AE30-FE27C4E66C87}"/>
              </a:ext>
            </a:extLst>
          </p:cNvPr>
          <p:cNvSpPr txBox="1"/>
          <p:nvPr/>
        </p:nvSpPr>
        <p:spPr>
          <a:xfrm>
            <a:off x="7451673" y="2081284"/>
            <a:ext cx="626775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F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t</a:t>
            </a:r>
            <a:r>
              <a:rPr lang="en-DE" sz="1600" dirty="0"/>
              <a:t>t</a:t>
            </a:r>
            <a:r>
              <a:rPr lang="de-DE" sz="1600" dirty="0"/>
              <a:t>e</a:t>
            </a:r>
            <a:r>
              <a:rPr lang="en-DE" sz="1600" dirty="0"/>
              <a:t>n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372542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2B32-C214-4185-A34F-9F498A70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</a:t>
            </a:r>
            <a:r>
              <a:rPr lang="de-DE" dirty="0"/>
              <a:t>l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s</a:t>
            </a:r>
            <a:r>
              <a:rPr lang="de-DE" dirty="0"/>
              <a:t>i</a:t>
            </a:r>
            <a:r>
              <a:rPr lang="en-DE" dirty="0"/>
              <a:t>f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i</a:t>
            </a:r>
            <a:r>
              <a:rPr lang="en-DE" dirty="0"/>
              <a:t>s Ha</a:t>
            </a:r>
            <a:r>
              <a:rPr lang="de-DE" dirty="0"/>
              <a:t>r</a:t>
            </a:r>
            <a:r>
              <a:rPr lang="en-DE" dirty="0"/>
              <a:t>d!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BE3D-1936-43C3-AEC7-046EFB5C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sz="1800" dirty="0"/>
          </a:p>
          <a:p>
            <a:r>
              <a:rPr lang="en-US" sz="1800" dirty="0"/>
              <a:t>Different types of </a:t>
            </a:r>
            <a:r>
              <a:rPr lang="en-US" sz="1800" i="1" dirty="0"/>
              <a:t>data</a:t>
            </a:r>
            <a:r>
              <a:rPr lang="en-US" sz="1800" dirty="0"/>
              <a:t> and </a:t>
            </a:r>
            <a:r>
              <a:rPr lang="en-US" sz="1800" i="1" dirty="0"/>
              <a:t>features</a:t>
            </a:r>
          </a:p>
          <a:p>
            <a:r>
              <a:rPr lang="en-US" sz="1800" dirty="0"/>
              <a:t>Many </a:t>
            </a:r>
            <a:r>
              <a:rPr lang="en-DE" sz="1800" i="1" dirty="0"/>
              <a:t>c</a:t>
            </a:r>
            <a:r>
              <a:rPr lang="de-DE" sz="1800" i="1" dirty="0"/>
              <a:t>l</a:t>
            </a:r>
            <a:r>
              <a:rPr lang="en-DE" sz="1800" i="1" dirty="0"/>
              <a:t>a</a:t>
            </a:r>
            <a:r>
              <a:rPr lang="de-DE" sz="1800" i="1" dirty="0"/>
              <a:t>s</a:t>
            </a:r>
            <a:r>
              <a:rPr lang="en-DE" sz="1800" i="1" dirty="0"/>
              <a:t>s</a:t>
            </a:r>
            <a:r>
              <a:rPr lang="de-DE" sz="1800" i="1" dirty="0"/>
              <a:t>i</a:t>
            </a:r>
            <a:r>
              <a:rPr lang="en-DE" sz="1800" i="1" dirty="0"/>
              <a:t>f</a:t>
            </a:r>
            <a:r>
              <a:rPr lang="de-DE" sz="1800" i="1" dirty="0"/>
              <a:t>i</a:t>
            </a:r>
            <a:r>
              <a:rPr lang="en-DE" sz="1800" i="1" dirty="0"/>
              <a:t>c</a:t>
            </a:r>
            <a:r>
              <a:rPr lang="de-DE" sz="1800" i="1" dirty="0"/>
              <a:t>a</a:t>
            </a:r>
            <a:r>
              <a:rPr lang="en-DE" sz="1800" i="1" dirty="0" err="1"/>
              <a:t>tion</a:t>
            </a:r>
            <a:r>
              <a:rPr lang="en-DE" sz="1800" i="1" dirty="0"/>
              <a:t> m</a:t>
            </a:r>
            <a:r>
              <a:rPr lang="de-DE" sz="1800" i="1" dirty="0"/>
              <a:t>e</a:t>
            </a:r>
            <a:r>
              <a:rPr lang="en-DE" sz="1800" i="1" dirty="0"/>
              <a:t>t</a:t>
            </a:r>
            <a:r>
              <a:rPr lang="de-DE" sz="1800" i="1" dirty="0"/>
              <a:t>h</a:t>
            </a:r>
            <a:r>
              <a:rPr lang="en-DE" sz="1800" i="1" dirty="0"/>
              <a:t>o</a:t>
            </a:r>
            <a:r>
              <a:rPr lang="de-DE" sz="1800" i="1" dirty="0"/>
              <a:t>d</a:t>
            </a:r>
            <a:r>
              <a:rPr lang="en-DE" sz="1800" i="1" dirty="0"/>
              <a:t>s</a:t>
            </a:r>
          </a:p>
          <a:p>
            <a:r>
              <a:rPr lang="en-DE" sz="1800" dirty="0"/>
              <a:t>Lots of</a:t>
            </a:r>
            <a:r>
              <a:rPr lang="en-US" sz="1800" dirty="0"/>
              <a:t> </a:t>
            </a:r>
            <a:r>
              <a:rPr lang="en-DE" sz="1800" i="1" dirty="0"/>
              <a:t>h</a:t>
            </a:r>
            <a:r>
              <a:rPr lang="de-DE" sz="1800" i="1" dirty="0"/>
              <a:t>y</a:t>
            </a:r>
            <a:r>
              <a:rPr lang="en-DE" sz="1800" i="1" dirty="0"/>
              <a:t>p</a:t>
            </a:r>
            <a:r>
              <a:rPr lang="de-DE" sz="1800" i="1" dirty="0"/>
              <a:t>e</a:t>
            </a:r>
            <a:r>
              <a:rPr lang="en-DE" sz="1800" i="1" dirty="0"/>
              <a:t>r</a:t>
            </a:r>
            <a:r>
              <a:rPr lang="en-US" sz="1800" i="1" dirty="0"/>
              <a:t>parameters</a:t>
            </a:r>
            <a:r>
              <a:rPr lang="en-DE" sz="1800" i="1" dirty="0"/>
              <a:t> (</a:t>
            </a:r>
            <a:r>
              <a:rPr lang="de-DE" sz="1800" i="1" dirty="0"/>
              <a:t>H</a:t>
            </a:r>
            <a:r>
              <a:rPr lang="en-DE" sz="1800" i="1" dirty="0"/>
              <a:t>P</a:t>
            </a:r>
            <a:r>
              <a:rPr lang="de-DE" sz="1800" i="1" dirty="0"/>
              <a:t>s</a:t>
            </a:r>
            <a:r>
              <a:rPr lang="en-DE" sz="1800" i="1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9E46B-2B2B-4888-AB4E-3870EAAE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44BDB-DEE6-4CF4-BF1C-08B573F78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3A23F7-2F3A-4A45-AECA-663865A18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378" y="1669462"/>
            <a:ext cx="5212454" cy="31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06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DE" dirty="0"/>
              <a:t>P</a:t>
            </a:r>
            <a:r>
              <a:rPr lang="de-DE" dirty="0" err="1"/>
              <a:t>rediction</a:t>
            </a:r>
            <a:r>
              <a:rPr lang="en-DE" dirty="0"/>
              <a:t> B</a:t>
            </a:r>
            <a:r>
              <a:rPr lang="de-DE" dirty="0" err="1"/>
              <a:t>ehavior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Similarity map</a:t>
            </a:r>
            <a:endParaRPr lang="en-US" sz="18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2222" y="5418001"/>
            <a:ext cx="248000" cy="123111"/>
          </a:xfrm>
        </p:spPr>
        <p:txBody>
          <a:bodyPr/>
          <a:lstStyle/>
          <a:p>
            <a:fld id="{9E82CC3C-1DC0-4FDA-9590-6CC506AB67F8}" type="slidenum">
              <a:rPr lang="en-US" noProof="0" smtClean="0"/>
              <a:t>40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FDB4AB-A96A-4CC1-8535-DE3734898E35}"/>
              </a:ext>
            </a:extLst>
          </p:cNvPr>
          <p:cNvSpPr/>
          <p:nvPr/>
        </p:nvSpPr>
        <p:spPr>
          <a:xfrm>
            <a:off x="6707866" y="1169890"/>
            <a:ext cx="1351128" cy="57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P</a:t>
            </a: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d</a:t>
            </a:r>
            <a:r>
              <a:rPr lang="en-DE" sz="1600" dirty="0" err="1"/>
              <a:t>i</a:t>
            </a:r>
            <a:r>
              <a:rPr lang="de-DE" sz="1600" dirty="0"/>
              <a:t>c</a:t>
            </a:r>
            <a:r>
              <a:rPr lang="en-DE" sz="1600" dirty="0"/>
              <a:t>t</a:t>
            </a:r>
            <a:r>
              <a:rPr lang="de-DE" sz="1600" dirty="0"/>
              <a:t>i</a:t>
            </a:r>
            <a:r>
              <a:rPr lang="en-DE" sz="1600" dirty="0"/>
              <a:t>o</a:t>
            </a:r>
            <a:r>
              <a:rPr lang="de-DE" sz="1600" dirty="0"/>
              <a:t>n</a:t>
            </a:r>
            <a:r>
              <a:rPr lang="en-DE" sz="1600" dirty="0"/>
              <a:t>s</a:t>
            </a:r>
            <a:r>
              <a:rPr lang="en-US" sz="1600" dirty="0"/>
              <a:t> / Probabilities</a:t>
            </a:r>
            <a:endParaRPr lang="en-SE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437F0-44D3-4856-90F4-4DCCB5743D5B}"/>
              </a:ext>
            </a:extLst>
          </p:cNvPr>
          <p:cNvSpPr/>
          <p:nvPr/>
        </p:nvSpPr>
        <p:spPr>
          <a:xfrm>
            <a:off x="6710138" y="2711359"/>
            <a:ext cx="1351128" cy="388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V</a:t>
            </a:r>
            <a:r>
              <a:rPr lang="en-DE" sz="1600" dirty="0"/>
              <a:t>e</a:t>
            </a:r>
            <a:r>
              <a:rPr lang="de-DE" sz="1600" dirty="0"/>
              <a:t>c</a:t>
            </a:r>
            <a:r>
              <a:rPr lang="en-DE" sz="1600" dirty="0"/>
              <a:t>t</a:t>
            </a:r>
            <a:r>
              <a:rPr lang="de-DE" sz="1600" dirty="0"/>
              <a:t>o</a:t>
            </a:r>
            <a:r>
              <a:rPr lang="en-DE" sz="1600" dirty="0"/>
              <a:t>r</a:t>
            </a:r>
            <a:r>
              <a:rPr lang="de-DE" sz="1600" dirty="0"/>
              <a:t>s</a:t>
            </a:r>
            <a:endParaRPr lang="en-S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DF187-3513-44CF-9505-86DB01454C06}"/>
              </a:ext>
            </a:extLst>
          </p:cNvPr>
          <p:cNvSpPr/>
          <p:nvPr/>
        </p:nvSpPr>
        <p:spPr>
          <a:xfrm>
            <a:off x="6716962" y="4117080"/>
            <a:ext cx="1351128" cy="388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2D Image</a:t>
            </a:r>
            <a:endParaRPr lang="en-SE" sz="1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5DB11-C5EE-45E5-A3F0-033B75AC61D1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7383430" y="1746913"/>
            <a:ext cx="2272" cy="964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B7B99F-F57D-42E6-915A-9B69D5BC38F8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385702" y="3100320"/>
            <a:ext cx="6824" cy="1016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7015CF-B0AA-4D0C-AE30-FE27C4E66C87}"/>
              </a:ext>
            </a:extLst>
          </p:cNvPr>
          <p:cNvSpPr txBox="1"/>
          <p:nvPr/>
        </p:nvSpPr>
        <p:spPr>
          <a:xfrm>
            <a:off x="7451673" y="2081284"/>
            <a:ext cx="626775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F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t</a:t>
            </a:r>
            <a:r>
              <a:rPr lang="en-DE" sz="1600" dirty="0"/>
              <a:t>t</a:t>
            </a:r>
            <a:r>
              <a:rPr lang="de-DE" sz="1600" dirty="0"/>
              <a:t>e</a:t>
            </a:r>
            <a:r>
              <a:rPr lang="en-DE" sz="1600" dirty="0"/>
              <a:t>n</a:t>
            </a:r>
            <a:endParaRPr lang="en-S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C1684-B3D6-4507-905F-770AD4F10365}"/>
              </a:ext>
            </a:extLst>
          </p:cNvPr>
          <p:cNvSpPr txBox="1"/>
          <p:nvPr/>
        </p:nvSpPr>
        <p:spPr>
          <a:xfrm>
            <a:off x="7453945" y="3298210"/>
            <a:ext cx="1396619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D</a:t>
            </a:r>
            <a:r>
              <a:rPr lang="en-DE" sz="1600" dirty="0" err="1"/>
              <a:t>i</a:t>
            </a:r>
            <a:r>
              <a:rPr lang="de-DE" sz="1600" dirty="0"/>
              <a:t>m</a:t>
            </a:r>
            <a:r>
              <a:rPr lang="en-DE" sz="1600" dirty="0"/>
              <a:t>e</a:t>
            </a:r>
            <a:r>
              <a:rPr lang="de-DE" sz="1600" dirty="0"/>
              <a:t>n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o</a:t>
            </a:r>
            <a:r>
              <a:rPr lang="de-DE" sz="1600" dirty="0"/>
              <a:t>n</a:t>
            </a:r>
            <a:r>
              <a:rPr lang="en-DE" sz="1600" dirty="0"/>
              <a:t>a</a:t>
            </a:r>
            <a:r>
              <a:rPr lang="de-DE" sz="1600" dirty="0"/>
              <a:t>l</a:t>
            </a:r>
            <a:r>
              <a:rPr lang="en-DE" sz="1600" dirty="0" err="1"/>
              <a:t>i</a:t>
            </a:r>
            <a:r>
              <a:rPr lang="de-DE" sz="1600" dirty="0"/>
              <a:t>t</a:t>
            </a:r>
            <a:r>
              <a:rPr lang="en-DE" sz="1600" dirty="0"/>
              <a:t>y Reduction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3818801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DE" dirty="0"/>
              <a:t>P</a:t>
            </a:r>
            <a:r>
              <a:rPr lang="de-DE" dirty="0" err="1"/>
              <a:t>rediction</a:t>
            </a:r>
            <a:r>
              <a:rPr lang="en-DE" dirty="0"/>
              <a:t> B</a:t>
            </a:r>
            <a:r>
              <a:rPr lang="de-DE" dirty="0" err="1"/>
              <a:t>ehavior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Similarity map</a:t>
            </a:r>
            <a:endParaRPr lang="en-US" sz="1800" dirty="0"/>
          </a:p>
          <a:p>
            <a:pPr lvl="1"/>
            <a:r>
              <a:rPr lang="en-US" sz="1800" i="1" dirty="0"/>
              <a:t>Closeness </a:t>
            </a:r>
            <a:r>
              <a:rPr lang="en-DE" sz="1800" i="1" dirty="0"/>
              <a:t>≈</a:t>
            </a:r>
            <a:r>
              <a:rPr lang="en-US" sz="1800" i="1" dirty="0"/>
              <a:t> similar </a:t>
            </a:r>
            <a:r>
              <a:rPr lang="en-US" sz="1800" dirty="0"/>
              <a:t>predictions</a:t>
            </a:r>
            <a:endParaRPr lang="en-DE" sz="18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2222" y="5418001"/>
            <a:ext cx="248000" cy="123111"/>
          </a:xfrm>
        </p:spPr>
        <p:txBody>
          <a:bodyPr/>
          <a:lstStyle/>
          <a:p>
            <a:fld id="{9E82CC3C-1DC0-4FDA-9590-6CC506AB67F8}" type="slidenum">
              <a:rPr lang="en-US" noProof="0" smtClean="0"/>
              <a:t>41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FDB4AB-A96A-4CC1-8535-DE3734898E35}"/>
              </a:ext>
            </a:extLst>
          </p:cNvPr>
          <p:cNvSpPr/>
          <p:nvPr/>
        </p:nvSpPr>
        <p:spPr>
          <a:xfrm>
            <a:off x="6707866" y="1169890"/>
            <a:ext cx="1351128" cy="57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P</a:t>
            </a: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d</a:t>
            </a:r>
            <a:r>
              <a:rPr lang="en-DE" sz="1600" dirty="0" err="1"/>
              <a:t>i</a:t>
            </a:r>
            <a:r>
              <a:rPr lang="de-DE" sz="1600" dirty="0"/>
              <a:t>c</a:t>
            </a:r>
            <a:r>
              <a:rPr lang="en-DE" sz="1600" dirty="0"/>
              <a:t>t</a:t>
            </a:r>
            <a:r>
              <a:rPr lang="de-DE" sz="1600" dirty="0"/>
              <a:t>i</a:t>
            </a:r>
            <a:r>
              <a:rPr lang="en-DE" sz="1600" dirty="0"/>
              <a:t>o</a:t>
            </a:r>
            <a:r>
              <a:rPr lang="de-DE" sz="1600" dirty="0"/>
              <a:t>n</a:t>
            </a:r>
            <a:r>
              <a:rPr lang="en-DE" sz="1600" dirty="0"/>
              <a:t>s</a:t>
            </a:r>
            <a:r>
              <a:rPr lang="en-US" sz="1600" dirty="0"/>
              <a:t> / Probabilities</a:t>
            </a:r>
            <a:endParaRPr lang="en-SE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437F0-44D3-4856-90F4-4DCCB5743D5B}"/>
              </a:ext>
            </a:extLst>
          </p:cNvPr>
          <p:cNvSpPr/>
          <p:nvPr/>
        </p:nvSpPr>
        <p:spPr>
          <a:xfrm>
            <a:off x="6710138" y="2711359"/>
            <a:ext cx="1351128" cy="388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V</a:t>
            </a:r>
            <a:r>
              <a:rPr lang="en-DE" sz="1600" dirty="0"/>
              <a:t>e</a:t>
            </a:r>
            <a:r>
              <a:rPr lang="de-DE" sz="1600" dirty="0"/>
              <a:t>c</a:t>
            </a:r>
            <a:r>
              <a:rPr lang="en-DE" sz="1600" dirty="0"/>
              <a:t>t</a:t>
            </a:r>
            <a:r>
              <a:rPr lang="de-DE" sz="1600" dirty="0"/>
              <a:t>o</a:t>
            </a:r>
            <a:r>
              <a:rPr lang="en-DE" sz="1600" dirty="0"/>
              <a:t>r</a:t>
            </a:r>
            <a:r>
              <a:rPr lang="de-DE" sz="1600" dirty="0"/>
              <a:t>s</a:t>
            </a:r>
            <a:endParaRPr lang="en-S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DF187-3513-44CF-9505-86DB01454C06}"/>
              </a:ext>
            </a:extLst>
          </p:cNvPr>
          <p:cNvSpPr/>
          <p:nvPr/>
        </p:nvSpPr>
        <p:spPr>
          <a:xfrm>
            <a:off x="6716962" y="4117080"/>
            <a:ext cx="1351128" cy="388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2D Image</a:t>
            </a:r>
            <a:endParaRPr lang="en-SE" sz="1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5DB11-C5EE-45E5-A3F0-033B75AC61D1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7383430" y="1746913"/>
            <a:ext cx="2272" cy="964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B7B99F-F57D-42E6-915A-9B69D5BC38F8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385702" y="3100320"/>
            <a:ext cx="6824" cy="1016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7015CF-B0AA-4D0C-AE30-FE27C4E66C87}"/>
              </a:ext>
            </a:extLst>
          </p:cNvPr>
          <p:cNvSpPr txBox="1"/>
          <p:nvPr/>
        </p:nvSpPr>
        <p:spPr>
          <a:xfrm>
            <a:off x="7451673" y="2081284"/>
            <a:ext cx="626775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F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t</a:t>
            </a:r>
            <a:r>
              <a:rPr lang="en-DE" sz="1600" dirty="0"/>
              <a:t>t</a:t>
            </a:r>
            <a:r>
              <a:rPr lang="de-DE" sz="1600" dirty="0"/>
              <a:t>e</a:t>
            </a:r>
            <a:r>
              <a:rPr lang="en-DE" sz="1600" dirty="0"/>
              <a:t>n</a:t>
            </a:r>
            <a:endParaRPr lang="en-S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C1684-B3D6-4507-905F-770AD4F10365}"/>
              </a:ext>
            </a:extLst>
          </p:cNvPr>
          <p:cNvSpPr txBox="1"/>
          <p:nvPr/>
        </p:nvSpPr>
        <p:spPr>
          <a:xfrm>
            <a:off x="7453945" y="3298210"/>
            <a:ext cx="1396619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D</a:t>
            </a:r>
            <a:r>
              <a:rPr lang="en-DE" sz="1600" dirty="0" err="1"/>
              <a:t>i</a:t>
            </a:r>
            <a:r>
              <a:rPr lang="de-DE" sz="1600" dirty="0"/>
              <a:t>m</a:t>
            </a:r>
            <a:r>
              <a:rPr lang="en-DE" sz="1600" dirty="0"/>
              <a:t>e</a:t>
            </a:r>
            <a:r>
              <a:rPr lang="de-DE" sz="1600" dirty="0"/>
              <a:t>n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o</a:t>
            </a:r>
            <a:r>
              <a:rPr lang="de-DE" sz="1600" dirty="0"/>
              <a:t>n</a:t>
            </a:r>
            <a:r>
              <a:rPr lang="en-DE" sz="1600" dirty="0"/>
              <a:t>a</a:t>
            </a:r>
            <a:r>
              <a:rPr lang="de-DE" sz="1600" dirty="0"/>
              <a:t>l</a:t>
            </a:r>
            <a:r>
              <a:rPr lang="en-DE" sz="1600" dirty="0" err="1"/>
              <a:t>i</a:t>
            </a:r>
            <a:r>
              <a:rPr lang="de-DE" sz="1600" dirty="0"/>
              <a:t>t</a:t>
            </a:r>
            <a:r>
              <a:rPr lang="en-DE" sz="1600" dirty="0"/>
              <a:t>y Reduction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3237300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DE" dirty="0"/>
              <a:t>P</a:t>
            </a:r>
            <a:r>
              <a:rPr lang="de-DE" dirty="0" err="1"/>
              <a:t>rediction</a:t>
            </a:r>
            <a:r>
              <a:rPr lang="en-DE" dirty="0"/>
              <a:t> B</a:t>
            </a:r>
            <a:r>
              <a:rPr lang="de-DE" dirty="0" err="1"/>
              <a:t>ehavior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Similarity map</a:t>
            </a:r>
            <a:endParaRPr lang="en-US" sz="1800" dirty="0"/>
          </a:p>
          <a:p>
            <a:pPr lvl="1"/>
            <a:r>
              <a:rPr lang="en-US" sz="1800" i="1" dirty="0"/>
              <a:t>Closeness </a:t>
            </a:r>
            <a:r>
              <a:rPr lang="en-DE" sz="1800" i="1" dirty="0"/>
              <a:t>≈</a:t>
            </a:r>
            <a:r>
              <a:rPr lang="en-US" sz="1800" i="1" dirty="0"/>
              <a:t> similar </a:t>
            </a:r>
            <a:r>
              <a:rPr lang="en-US" sz="1800" dirty="0"/>
              <a:t>predictions</a:t>
            </a:r>
            <a:endParaRPr lang="en-DE" sz="1800" dirty="0"/>
          </a:p>
          <a:p>
            <a:pPr lvl="1"/>
            <a:r>
              <a:rPr lang="en-DE" sz="1800" dirty="0"/>
              <a:t>B</a:t>
            </a:r>
            <a:r>
              <a:rPr lang="de-DE" sz="1800" dirty="0"/>
              <a:t>a</a:t>
            </a:r>
            <a:r>
              <a:rPr lang="en-DE" sz="1800" dirty="0"/>
              <a:t>s</a:t>
            </a:r>
            <a:r>
              <a:rPr lang="de-DE" sz="1800" dirty="0"/>
              <a:t>e</a:t>
            </a:r>
            <a:r>
              <a:rPr lang="en-DE" sz="1800" dirty="0"/>
              <a:t>l</a:t>
            </a:r>
            <a:r>
              <a:rPr lang="de-DE" sz="1800" dirty="0"/>
              <a:t>i</a:t>
            </a:r>
            <a:r>
              <a:rPr lang="en-DE" sz="1800" dirty="0"/>
              <a:t>n</a:t>
            </a:r>
            <a:r>
              <a:rPr lang="de-DE" sz="1800" dirty="0"/>
              <a:t>e</a:t>
            </a:r>
            <a:r>
              <a:rPr lang="en-US" sz="1800" dirty="0"/>
              <a:t>s</a:t>
            </a:r>
            <a:r>
              <a:rPr lang="en-DE" sz="1800" dirty="0"/>
              <a:t>:</a:t>
            </a:r>
          </a:p>
          <a:p>
            <a:pPr lvl="2"/>
            <a:r>
              <a:rPr lang="en-US" sz="1600" i="1" dirty="0"/>
              <a:t>Optimal</a:t>
            </a:r>
            <a:r>
              <a:rPr lang="en-DE" sz="1600" dirty="0"/>
              <a:t>:</a:t>
            </a:r>
            <a:r>
              <a:rPr lang="en-US" sz="1600" dirty="0"/>
              <a:t> perfect prediction</a:t>
            </a:r>
            <a:endParaRPr lang="en-DE" sz="1600" dirty="0"/>
          </a:p>
          <a:p>
            <a:pPr lvl="2"/>
            <a:r>
              <a:rPr lang="en-DE" sz="1600" i="1" dirty="0"/>
              <a:t>Na</a:t>
            </a:r>
            <a:r>
              <a:rPr lang="de-DE" sz="1600" i="1" dirty="0"/>
              <a:t>ï</a:t>
            </a:r>
            <a:r>
              <a:rPr lang="en-DE" sz="1600" i="1" dirty="0" err="1"/>
              <a:t>ve</a:t>
            </a:r>
            <a:r>
              <a:rPr lang="en-DE" sz="1600" dirty="0"/>
              <a:t>: </a:t>
            </a:r>
            <a:r>
              <a:rPr lang="de-DE" sz="1600" dirty="0"/>
              <a:t>a</a:t>
            </a:r>
            <a:r>
              <a:rPr lang="en-DE" sz="1600" dirty="0"/>
              <a:t>l</a:t>
            </a:r>
            <a:r>
              <a:rPr lang="de-DE" sz="1600" dirty="0"/>
              <a:t>w</a:t>
            </a:r>
            <a:r>
              <a:rPr lang="en-DE" sz="1600" dirty="0"/>
              <a:t>a</a:t>
            </a:r>
            <a:r>
              <a:rPr lang="de-DE" sz="1600" dirty="0"/>
              <a:t>y</a:t>
            </a:r>
            <a:r>
              <a:rPr lang="en-DE" sz="1600" dirty="0"/>
              <a:t>s </a:t>
            </a:r>
            <a:r>
              <a:rPr lang="de-DE" sz="1600" dirty="0"/>
              <a:t>p</a:t>
            </a:r>
            <a:r>
              <a:rPr lang="en-DE" sz="1600" dirty="0"/>
              <a:t>r</a:t>
            </a:r>
            <a:r>
              <a:rPr lang="de-DE" sz="1600" dirty="0"/>
              <a:t>e</a:t>
            </a:r>
            <a:r>
              <a:rPr lang="en-DE" sz="1600" dirty="0"/>
              <a:t>d</a:t>
            </a:r>
            <a:r>
              <a:rPr lang="de-DE" sz="1600" dirty="0"/>
              <a:t>i</a:t>
            </a:r>
            <a:r>
              <a:rPr lang="en-DE" sz="1600" dirty="0"/>
              <a:t>c</a:t>
            </a:r>
            <a:r>
              <a:rPr lang="de-DE" sz="1600" dirty="0"/>
              <a:t>t</a:t>
            </a:r>
            <a:r>
              <a:rPr lang="en-DE" sz="1600" dirty="0"/>
              <a:t>s </a:t>
            </a:r>
            <a:r>
              <a:rPr lang="de-DE" sz="1600" dirty="0"/>
              <a:t>b</a:t>
            </a:r>
            <a:r>
              <a:rPr lang="en-DE" sz="1600" dirty="0" err="1"/>
              <a:t>i</a:t>
            </a:r>
            <a:r>
              <a:rPr lang="de-DE" sz="1600" dirty="0"/>
              <a:t>g</a:t>
            </a:r>
            <a:r>
              <a:rPr lang="en-DE" sz="1600" dirty="0"/>
              <a:t>g</a:t>
            </a:r>
            <a:r>
              <a:rPr lang="de-DE" sz="1600" dirty="0"/>
              <a:t>e</a:t>
            </a:r>
            <a:r>
              <a:rPr lang="en-DE" sz="1600" dirty="0"/>
              <a:t>s</a:t>
            </a:r>
            <a:r>
              <a:rPr lang="de-DE" sz="1600" dirty="0"/>
              <a:t>t</a:t>
            </a:r>
            <a:r>
              <a:rPr lang="en-DE" sz="1600" dirty="0"/>
              <a:t> </a:t>
            </a:r>
            <a:r>
              <a:rPr lang="de-DE" sz="1600" dirty="0"/>
              <a:t>c</a:t>
            </a:r>
            <a:r>
              <a:rPr lang="en-DE" sz="1600" dirty="0"/>
              <a:t>lass </a:t>
            </a:r>
            <a:endParaRPr lang="en-US" sz="16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2222" y="5418001"/>
            <a:ext cx="248000" cy="123111"/>
          </a:xfrm>
        </p:spPr>
        <p:txBody>
          <a:bodyPr/>
          <a:lstStyle/>
          <a:p>
            <a:fld id="{9E82CC3C-1DC0-4FDA-9590-6CC506AB67F8}" type="slidenum">
              <a:rPr lang="en-US" noProof="0" smtClean="0"/>
              <a:t>42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FDB4AB-A96A-4CC1-8535-DE3734898E35}"/>
              </a:ext>
            </a:extLst>
          </p:cNvPr>
          <p:cNvSpPr/>
          <p:nvPr/>
        </p:nvSpPr>
        <p:spPr>
          <a:xfrm>
            <a:off x="6707866" y="1169890"/>
            <a:ext cx="1351128" cy="577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P</a:t>
            </a: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d</a:t>
            </a:r>
            <a:r>
              <a:rPr lang="en-DE" sz="1600" dirty="0" err="1"/>
              <a:t>i</a:t>
            </a:r>
            <a:r>
              <a:rPr lang="de-DE" sz="1600" dirty="0"/>
              <a:t>c</a:t>
            </a:r>
            <a:r>
              <a:rPr lang="en-DE" sz="1600" dirty="0"/>
              <a:t>t</a:t>
            </a:r>
            <a:r>
              <a:rPr lang="de-DE" sz="1600" dirty="0"/>
              <a:t>i</a:t>
            </a:r>
            <a:r>
              <a:rPr lang="en-DE" sz="1600" dirty="0"/>
              <a:t>o</a:t>
            </a:r>
            <a:r>
              <a:rPr lang="de-DE" sz="1600" dirty="0"/>
              <a:t>n</a:t>
            </a:r>
            <a:r>
              <a:rPr lang="en-DE" sz="1600" dirty="0"/>
              <a:t>s</a:t>
            </a:r>
            <a:r>
              <a:rPr lang="en-US" sz="1600" dirty="0"/>
              <a:t> / Probabilities</a:t>
            </a:r>
            <a:endParaRPr lang="en-SE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437F0-44D3-4856-90F4-4DCCB5743D5B}"/>
              </a:ext>
            </a:extLst>
          </p:cNvPr>
          <p:cNvSpPr/>
          <p:nvPr/>
        </p:nvSpPr>
        <p:spPr>
          <a:xfrm>
            <a:off x="6710138" y="2711359"/>
            <a:ext cx="1351128" cy="388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V</a:t>
            </a:r>
            <a:r>
              <a:rPr lang="en-DE" sz="1600" dirty="0"/>
              <a:t>e</a:t>
            </a:r>
            <a:r>
              <a:rPr lang="de-DE" sz="1600" dirty="0"/>
              <a:t>c</a:t>
            </a:r>
            <a:r>
              <a:rPr lang="en-DE" sz="1600" dirty="0"/>
              <a:t>t</a:t>
            </a:r>
            <a:r>
              <a:rPr lang="de-DE" sz="1600" dirty="0"/>
              <a:t>o</a:t>
            </a:r>
            <a:r>
              <a:rPr lang="en-DE" sz="1600" dirty="0"/>
              <a:t>r</a:t>
            </a:r>
            <a:r>
              <a:rPr lang="de-DE" sz="1600" dirty="0"/>
              <a:t>s</a:t>
            </a:r>
            <a:endParaRPr lang="en-SE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DF187-3513-44CF-9505-86DB01454C06}"/>
              </a:ext>
            </a:extLst>
          </p:cNvPr>
          <p:cNvSpPr/>
          <p:nvPr/>
        </p:nvSpPr>
        <p:spPr>
          <a:xfrm>
            <a:off x="6716962" y="4117080"/>
            <a:ext cx="1351128" cy="388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/>
              <a:t>2D Image</a:t>
            </a:r>
            <a:endParaRPr lang="en-SE" sz="1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5DB11-C5EE-45E5-A3F0-033B75AC61D1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7383430" y="1746913"/>
            <a:ext cx="2272" cy="964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B7B99F-F57D-42E6-915A-9B69D5BC38F8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385702" y="3100320"/>
            <a:ext cx="6824" cy="1016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7015CF-B0AA-4D0C-AE30-FE27C4E66C87}"/>
              </a:ext>
            </a:extLst>
          </p:cNvPr>
          <p:cNvSpPr txBox="1"/>
          <p:nvPr/>
        </p:nvSpPr>
        <p:spPr>
          <a:xfrm>
            <a:off x="7451673" y="2081284"/>
            <a:ext cx="626775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F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t</a:t>
            </a:r>
            <a:r>
              <a:rPr lang="en-DE" sz="1600" dirty="0"/>
              <a:t>t</a:t>
            </a:r>
            <a:r>
              <a:rPr lang="de-DE" sz="1600" dirty="0"/>
              <a:t>e</a:t>
            </a:r>
            <a:r>
              <a:rPr lang="en-DE" sz="1600" dirty="0"/>
              <a:t>n</a:t>
            </a:r>
            <a:endParaRPr lang="en-S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C1684-B3D6-4507-905F-770AD4F10365}"/>
              </a:ext>
            </a:extLst>
          </p:cNvPr>
          <p:cNvSpPr txBox="1"/>
          <p:nvPr/>
        </p:nvSpPr>
        <p:spPr>
          <a:xfrm>
            <a:off x="7453945" y="3298210"/>
            <a:ext cx="1396619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D</a:t>
            </a:r>
            <a:r>
              <a:rPr lang="en-DE" sz="1600" dirty="0" err="1"/>
              <a:t>i</a:t>
            </a:r>
            <a:r>
              <a:rPr lang="de-DE" sz="1600" dirty="0"/>
              <a:t>m</a:t>
            </a:r>
            <a:r>
              <a:rPr lang="en-DE" sz="1600" dirty="0"/>
              <a:t>e</a:t>
            </a:r>
            <a:r>
              <a:rPr lang="de-DE" sz="1600" dirty="0"/>
              <a:t>n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o</a:t>
            </a:r>
            <a:r>
              <a:rPr lang="de-DE" sz="1600" dirty="0"/>
              <a:t>n</a:t>
            </a:r>
            <a:r>
              <a:rPr lang="en-DE" sz="1600" dirty="0"/>
              <a:t>a</a:t>
            </a:r>
            <a:r>
              <a:rPr lang="de-DE" sz="1600" dirty="0"/>
              <a:t>l</a:t>
            </a:r>
            <a:r>
              <a:rPr lang="en-DE" sz="1600" dirty="0" err="1"/>
              <a:t>i</a:t>
            </a:r>
            <a:r>
              <a:rPr lang="de-DE" sz="1600" dirty="0"/>
              <a:t>t</a:t>
            </a:r>
            <a:r>
              <a:rPr lang="en-DE" sz="1600" dirty="0"/>
              <a:t>y Reduction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1520092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DE" dirty="0"/>
              <a:t>P</a:t>
            </a:r>
            <a:r>
              <a:rPr lang="de-DE" dirty="0" err="1"/>
              <a:t>rediction</a:t>
            </a:r>
            <a:r>
              <a:rPr lang="en-DE" dirty="0"/>
              <a:t> B</a:t>
            </a:r>
            <a:r>
              <a:rPr lang="de-DE" dirty="0" err="1"/>
              <a:t>ehavior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43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C7567-F2CB-4609-BFEE-9695696C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51" y="794005"/>
            <a:ext cx="7577512" cy="4623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5552A-9422-4DA5-A80B-1C8542F9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51" y="794005"/>
            <a:ext cx="7577512" cy="4623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5CB9AA-244A-4D3F-84A1-39B45A4D1C08}"/>
              </a:ext>
            </a:extLst>
          </p:cNvPr>
          <p:cNvSpPr txBox="1"/>
          <p:nvPr/>
        </p:nvSpPr>
        <p:spPr>
          <a:xfrm>
            <a:off x="3432413" y="3657600"/>
            <a:ext cx="2831910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C</a:t>
            </a:r>
            <a:r>
              <a:rPr lang="de-DE" sz="1600" dirty="0"/>
              <a:t>o</a:t>
            </a:r>
            <a:r>
              <a:rPr lang="en-DE" sz="1600" dirty="0"/>
              <a:t>l</a:t>
            </a:r>
            <a:r>
              <a:rPr lang="de-DE" sz="1600" dirty="0"/>
              <a:t>o</a:t>
            </a:r>
            <a:r>
              <a:rPr lang="en-DE" sz="1600" dirty="0"/>
              <a:t>red by method: </a:t>
            </a:r>
            <a:r>
              <a:rPr lang="de-DE" sz="1600" dirty="0"/>
              <a:t>C</a:t>
            </a:r>
            <a:r>
              <a:rPr lang="en-DE" sz="1600" dirty="0"/>
              <a:t>l</a:t>
            </a:r>
            <a:r>
              <a:rPr lang="de-DE" sz="1600" dirty="0"/>
              <a:t>a</a:t>
            </a:r>
            <a:r>
              <a:rPr lang="en-DE" sz="1600" dirty="0"/>
              <a:t>s</a:t>
            </a:r>
            <a:r>
              <a:rPr lang="de-DE" sz="1600" dirty="0"/>
              <a:t>s</a:t>
            </a:r>
            <a:r>
              <a:rPr lang="en-DE" sz="1600" dirty="0" err="1"/>
              <a:t>i</a:t>
            </a:r>
            <a:r>
              <a:rPr lang="de-DE" sz="1600" dirty="0"/>
              <a:t>f</a:t>
            </a:r>
            <a:r>
              <a:rPr lang="en-DE" sz="1600" dirty="0" err="1"/>
              <a:t>i</a:t>
            </a:r>
            <a:r>
              <a:rPr lang="de-DE" sz="1600" dirty="0"/>
              <a:t>e</a:t>
            </a:r>
            <a:r>
              <a:rPr lang="en-DE" sz="1600" dirty="0"/>
              <a:t>r</a:t>
            </a:r>
            <a:r>
              <a:rPr lang="de-DE" sz="1600" dirty="0"/>
              <a:t>s</a:t>
            </a:r>
            <a:r>
              <a:rPr lang="en-DE" sz="1600" dirty="0"/>
              <a:t> </a:t>
            </a:r>
            <a:r>
              <a:rPr lang="de-DE" sz="1600" dirty="0"/>
              <a:t>o</a:t>
            </a:r>
            <a:r>
              <a:rPr lang="en-DE" sz="1600" dirty="0"/>
              <a:t>f </a:t>
            </a:r>
            <a:r>
              <a:rPr lang="de-DE" sz="1600" dirty="0"/>
              <a:t>t</a:t>
            </a:r>
            <a:r>
              <a:rPr lang="en-DE" sz="1600" dirty="0"/>
              <a:t>h</a:t>
            </a:r>
            <a:r>
              <a:rPr lang="de-DE" sz="1600" dirty="0"/>
              <a:t>e</a:t>
            </a:r>
            <a:r>
              <a:rPr lang="en-DE" sz="1600" dirty="0"/>
              <a:t> </a:t>
            </a:r>
            <a:r>
              <a:rPr lang="de-DE" sz="1600" dirty="0"/>
              <a:t>s</a:t>
            </a:r>
            <a:r>
              <a:rPr lang="en-DE" sz="1600" dirty="0"/>
              <a:t>a</a:t>
            </a:r>
            <a:r>
              <a:rPr lang="de-DE" sz="1600" dirty="0"/>
              <a:t>m</a:t>
            </a:r>
            <a:r>
              <a:rPr lang="en-DE" sz="1600" dirty="0"/>
              <a:t>e </a:t>
            </a:r>
            <a:r>
              <a:rPr lang="de-DE" sz="1600" dirty="0"/>
              <a:t>m</a:t>
            </a:r>
            <a:r>
              <a:rPr lang="en-DE" sz="1600" dirty="0"/>
              <a:t>e</a:t>
            </a:r>
            <a:r>
              <a:rPr lang="de-DE" sz="1600" dirty="0"/>
              <a:t>t</a:t>
            </a:r>
            <a:r>
              <a:rPr lang="en-DE" sz="1600" dirty="0"/>
              <a:t>h</a:t>
            </a:r>
            <a:r>
              <a:rPr lang="de-DE" sz="1600" dirty="0"/>
              <a:t>o</a:t>
            </a:r>
            <a:r>
              <a:rPr lang="en-DE" sz="1600" dirty="0"/>
              <a:t>d </a:t>
            </a:r>
            <a:r>
              <a:rPr lang="de-DE" sz="1600" dirty="0"/>
              <a:t>a</a:t>
            </a:r>
            <a:r>
              <a:rPr lang="en-DE" sz="1600" dirty="0"/>
              <a:t>r</a:t>
            </a:r>
            <a:r>
              <a:rPr lang="de-DE" sz="1600" dirty="0"/>
              <a:t>e</a:t>
            </a:r>
            <a:r>
              <a:rPr lang="en-DE" sz="1600" dirty="0"/>
              <a:t> </a:t>
            </a:r>
            <a:r>
              <a:rPr lang="de-DE" sz="1600" dirty="0"/>
              <a:t>c</a:t>
            </a:r>
            <a:r>
              <a:rPr lang="en-DE" sz="1600" dirty="0"/>
              <a:t>l</a:t>
            </a:r>
            <a:r>
              <a:rPr lang="de-DE" sz="1600" dirty="0"/>
              <a:t>o</a:t>
            </a:r>
            <a:r>
              <a:rPr lang="en-DE" sz="1600" dirty="0"/>
              <a:t>s</a:t>
            </a:r>
            <a:r>
              <a:rPr lang="de-DE" sz="1600" dirty="0"/>
              <a:t>e</a:t>
            </a:r>
            <a:r>
              <a:rPr lang="en-DE" sz="1600" dirty="0"/>
              <a:t>r</a:t>
            </a:r>
            <a:endParaRPr lang="en-SE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E40F70-32C1-4806-84FB-C9F899DD2002}"/>
              </a:ext>
            </a:extLst>
          </p:cNvPr>
          <p:cNvCxnSpPr/>
          <p:nvPr/>
        </p:nvCxnSpPr>
        <p:spPr>
          <a:xfrm flipV="1">
            <a:off x="5397690" y="3063922"/>
            <a:ext cx="211540" cy="4435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017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DE" dirty="0"/>
              <a:t>P</a:t>
            </a:r>
            <a:r>
              <a:rPr lang="de-DE" dirty="0" err="1"/>
              <a:t>rediction</a:t>
            </a:r>
            <a:r>
              <a:rPr lang="en-DE" dirty="0"/>
              <a:t> B</a:t>
            </a:r>
            <a:r>
              <a:rPr lang="de-DE" dirty="0" err="1"/>
              <a:t>ehavior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44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C7567-F2CB-4609-BFEE-9695696C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51" y="794005"/>
            <a:ext cx="7577512" cy="4623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F0DDD-F997-4488-A702-7AAC7AF2A4FA}"/>
              </a:ext>
            </a:extLst>
          </p:cNvPr>
          <p:cNvSpPr txBox="1"/>
          <p:nvPr/>
        </p:nvSpPr>
        <p:spPr>
          <a:xfrm>
            <a:off x="3432413" y="3657600"/>
            <a:ext cx="3214047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C</a:t>
            </a:r>
            <a:r>
              <a:rPr lang="de-DE" sz="1600" dirty="0"/>
              <a:t>o</a:t>
            </a:r>
            <a:r>
              <a:rPr lang="en-DE" sz="1600" dirty="0"/>
              <a:t>l</a:t>
            </a:r>
            <a:r>
              <a:rPr lang="de-DE" sz="1600" dirty="0"/>
              <a:t>o</a:t>
            </a:r>
            <a:r>
              <a:rPr lang="en-DE" sz="1600" dirty="0"/>
              <a:t>red by </a:t>
            </a:r>
            <a:r>
              <a:rPr lang="de-DE" sz="1600" dirty="0"/>
              <a:t>a</a:t>
            </a:r>
            <a:r>
              <a:rPr lang="en-DE" sz="1600" dirty="0"/>
              <a:t>c</a:t>
            </a:r>
            <a:r>
              <a:rPr lang="de-DE" sz="1600" dirty="0"/>
              <a:t>c</a:t>
            </a:r>
            <a:r>
              <a:rPr lang="en-DE" sz="1600" dirty="0"/>
              <a:t>u</a:t>
            </a:r>
            <a:r>
              <a:rPr lang="de-DE" sz="1600" dirty="0"/>
              <a:t>r</a:t>
            </a:r>
            <a:r>
              <a:rPr lang="en-DE" sz="1600" dirty="0"/>
              <a:t>a</a:t>
            </a:r>
            <a:r>
              <a:rPr lang="de-DE" sz="1600" dirty="0"/>
              <a:t>c</a:t>
            </a:r>
            <a:r>
              <a:rPr lang="en-DE" sz="1600" dirty="0"/>
              <a:t>y: </a:t>
            </a:r>
            <a:r>
              <a:rPr lang="de-DE" sz="1600" dirty="0"/>
              <a:t>G</a:t>
            </a:r>
            <a:r>
              <a:rPr lang="en-DE" sz="1600" dirty="0"/>
              <a:t>o</a:t>
            </a:r>
            <a:r>
              <a:rPr lang="de-DE" sz="1600" dirty="0"/>
              <a:t>o</a:t>
            </a:r>
            <a:r>
              <a:rPr lang="en-DE" sz="1600" dirty="0"/>
              <a:t>d (</a:t>
            </a:r>
            <a:r>
              <a:rPr lang="de-DE" sz="1600" dirty="0"/>
              <a:t>g</a:t>
            </a:r>
            <a:r>
              <a:rPr lang="en-DE" sz="1600" dirty="0"/>
              <a:t>r</a:t>
            </a:r>
            <a:r>
              <a:rPr lang="de-DE" sz="1600" dirty="0"/>
              <a:t>e</a:t>
            </a:r>
            <a:r>
              <a:rPr lang="en-DE" sz="1600" dirty="0"/>
              <a:t>e</a:t>
            </a:r>
            <a:r>
              <a:rPr lang="de-DE" sz="1600" dirty="0"/>
              <a:t>n</a:t>
            </a:r>
            <a:r>
              <a:rPr lang="en-DE" sz="1600" dirty="0"/>
              <a:t>) </a:t>
            </a:r>
            <a:r>
              <a:rPr lang="de-DE" sz="1600" dirty="0"/>
              <a:t>c</a:t>
            </a:r>
            <a:r>
              <a:rPr lang="en-DE" sz="1600" dirty="0"/>
              <a:t>l</a:t>
            </a:r>
            <a:r>
              <a:rPr lang="de-DE" sz="1600" dirty="0"/>
              <a:t>a</a:t>
            </a:r>
            <a:r>
              <a:rPr lang="en-DE" sz="1600" dirty="0"/>
              <a:t>s</a:t>
            </a:r>
            <a:r>
              <a:rPr lang="de-DE" sz="1600" dirty="0"/>
              <a:t>s</a:t>
            </a:r>
            <a:r>
              <a:rPr lang="en-DE" sz="1600" dirty="0" err="1"/>
              <a:t>i</a:t>
            </a:r>
            <a:r>
              <a:rPr lang="de-DE" sz="1600" dirty="0"/>
              <a:t>f</a:t>
            </a:r>
            <a:r>
              <a:rPr lang="en-DE" sz="1600" dirty="0" err="1"/>
              <a:t>i</a:t>
            </a:r>
            <a:r>
              <a:rPr lang="de-DE" sz="1600" dirty="0"/>
              <a:t>e</a:t>
            </a:r>
            <a:r>
              <a:rPr lang="en-DE" sz="1600" dirty="0"/>
              <a:t>r</a:t>
            </a:r>
            <a:r>
              <a:rPr lang="de-DE" sz="1600" dirty="0"/>
              <a:t>s</a:t>
            </a:r>
            <a:r>
              <a:rPr lang="en-DE" sz="1600" dirty="0"/>
              <a:t> </a:t>
            </a:r>
            <a:r>
              <a:rPr lang="de-DE" sz="1600" dirty="0"/>
              <a:t>a</a:t>
            </a:r>
            <a:r>
              <a:rPr lang="en-DE" sz="1600" dirty="0"/>
              <a:t>r</a:t>
            </a:r>
            <a:r>
              <a:rPr lang="de-DE" sz="1600" dirty="0"/>
              <a:t>e</a:t>
            </a:r>
            <a:r>
              <a:rPr lang="en-DE" sz="1600" dirty="0"/>
              <a:t> </a:t>
            </a:r>
            <a:r>
              <a:rPr lang="de-DE" sz="1600" dirty="0"/>
              <a:t>c</a:t>
            </a:r>
            <a:r>
              <a:rPr lang="en-DE" sz="1600" dirty="0"/>
              <a:t>l</a:t>
            </a:r>
            <a:r>
              <a:rPr lang="de-DE" sz="1600" dirty="0"/>
              <a:t>o</a:t>
            </a:r>
            <a:r>
              <a:rPr lang="en-DE" sz="1600" dirty="0"/>
              <a:t>s</a:t>
            </a:r>
            <a:r>
              <a:rPr lang="de-DE" sz="1600" dirty="0"/>
              <a:t>e</a:t>
            </a:r>
            <a:r>
              <a:rPr lang="en-DE" sz="1600" dirty="0"/>
              <a:t> </a:t>
            </a:r>
            <a:r>
              <a:rPr lang="de-DE" sz="1600" dirty="0"/>
              <a:t>t</a:t>
            </a:r>
            <a:r>
              <a:rPr lang="en-DE" sz="1600" dirty="0"/>
              <a:t>o </a:t>
            </a:r>
            <a:r>
              <a:rPr lang="de-DE" sz="1600" i="1" dirty="0"/>
              <a:t>O</a:t>
            </a:r>
            <a:r>
              <a:rPr lang="en-DE" sz="1600" i="1" dirty="0"/>
              <a:t>p</a:t>
            </a:r>
            <a:r>
              <a:rPr lang="de-DE" sz="1600" i="1" dirty="0"/>
              <a:t>t</a:t>
            </a:r>
            <a:r>
              <a:rPr lang="en-DE" sz="1600" i="1" dirty="0" err="1"/>
              <a:t>i</a:t>
            </a:r>
            <a:r>
              <a:rPr lang="de-DE" sz="1600" i="1" dirty="0"/>
              <a:t>m</a:t>
            </a:r>
            <a:r>
              <a:rPr lang="en-DE" sz="1600" i="1" dirty="0"/>
              <a:t>a</a:t>
            </a:r>
            <a:r>
              <a:rPr lang="de-DE" sz="1600" i="1" dirty="0"/>
              <a:t>l</a:t>
            </a:r>
            <a:endParaRPr lang="en-SE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DE1DF0-8814-4F19-BC35-2C2FA3529AE0}"/>
              </a:ext>
            </a:extLst>
          </p:cNvPr>
          <p:cNvCxnSpPr>
            <a:cxnSpLocks/>
          </p:cNvCxnSpPr>
          <p:nvPr/>
        </p:nvCxnSpPr>
        <p:spPr>
          <a:xfrm flipH="1" flipV="1">
            <a:off x="2415655" y="2449774"/>
            <a:ext cx="1016758" cy="11191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151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DE" dirty="0"/>
              <a:t>P</a:t>
            </a:r>
            <a:r>
              <a:rPr lang="de-DE" dirty="0" err="1"/>
              <a:t>rediction</a:t>
            </a:r>
            <a:r>
              <a:rPr lang="en-DE" dirty="0"/>
              <a:t> B</a:t>
            </a:r>
            <a:r>
              <a:rPr lang="de-DE" dirty="0" err="1"/>
              <a:t>ehavior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45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38600A-55E4-4A1A-AF88-DCB569EC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53" y="1629696"/>
            <a:ext cx="4991010" cy="2611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8AF0F5-7F30-4ED5-8BC7-7728869B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37" y="1629696"/>
            <a:ext cx="4714730" cy="26075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81618FF0-D2B6-41E4-BD26-5EE6399BC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37" y="4481670"/>
            <a:ext cx="47324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d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b</a:t>
            </a:r>
            <a:r>
              <a:rPr lang="en-DE" altLang="en-SE" sz="1600" dirty="0">
                <a:latin typeface="Arial" panose="020B0604020202020204" pitchFamily="34" charset="0"/>
              </a:rPr>
              <a:t>y </a:t>
            </a:r>
            <a:r>
              <a:rPr lang="de-DE" altLang="en-SE" sz="1600" dirty="0">
                <a:latin typeface="Arial" panose="020B0604020202020204" pitchFamily="34" charset="0"/>
              </a:rPr>
              <a:t>o</a:t>
            </a:r>
            <a:r>
              <a:rPr lang="en-DE" altLang="en-SE" sz="1600" dirty="0">
                <a:latin typeface="Arial" panose="020B0604020202020204" pitchFamily="34" charset="0"/>
              </a:rPr>
              <a:t>p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 err="1">
                <a:latin typeface="Arial" panose="020B0604020202020204" pitchFamily="34" charset="0"/>
              </a:rPr>
              <a:t>i</a:t>
            </a:r>
            <a:r>
              <a:rPr lang="de-DE" altLang="en-SE" sz="1600" dirty="0">
                <a:latin typeface="Arial" panose="020B0604020202020204" pitchFamily="34" charset="0"/>
              </a:rPr>
              <a:t>m</a:t>
            </a:r>
            <a:r>
              <a:rPr lang="en-DE" altLang="en-SE" sz="1600" dirty="0" err="1">
                <a:latin typeface="Arial" panose="020B0604020202020204" pitchFamily="34" charset="0"/>
              </a:rPr>
              <a:t>i</a:t>
            </a:r>
            <a:r>
              <a:rPr lang="de-DE" altLang="en-SE" sz="1600" dirty="0">
                <a:latin typeface="Arial" panose="020B0604020202020204" pitchFamily="34" charset="0"/>
              </a:rPr>
              <a:t>z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US" altLang="en-SE" sz="1600" dirty="0">
                <a:latin typeface="Arial" panose="020B0604020202020204" pitchFamily="34" charset="0"/>
              </a:rPr>
              <a:t>: shows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l</a:t>
            </a:r>
            <a:r>
              <a:rPr lang="de-DE" altLang="en-SE" sz="1600" dirty="0">
                <a:latin typeface="Arial" panose="020B0604020202020204" pitchFamily="34" charset="0"/>
              </a:rPr>
              <a:t>u</a:t>
            </a:r>
            <a:r>
              <a:rPr lang="en-DE" altLang="en-SE" sz="1600" dirty="0">
                <a:latin typeface="Arial" panose="020B0604020202020204" pitchFamily="34" charset="0"/>
              </a:rPr>
              <a:t>s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US" altLang="en-SE" sz="1600" dirty="0">
                <a:latin typeface="Arial" panose="020B0604020202020204" pitchFamily="34" charset="0"/>
              </a:rPr>
              <a:t>s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F4FC729-DA5C-46F8-8259-45A080D4C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554" y="4481670"/>
            <a:ext cx="499101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d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b</a:t>
            </a:r>
            <a:r>
              <a:rPr lang="en-DE" altLang="en-SE" sz="1600" dirty="0">
                <a:latin typeface="Arial" panose="020B0604020202020204" pitchFamily="34" charset="0"/>
              </a:rPr>
              <a:t>y 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c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u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y</a:t>
            </a:r>
            <a:r>
              <a:rPr lang="en-US" altLang="en-SE" sz="1600" dirty="0">
                <a:latin typeface="Arial" panose="020B0604020202020204" pitchFamily="34" charset="0"/>
              </a:rPr>
              <a:t>:</a:t>
            </a:r>
            <a:r>
              <a:rPr lang="en-DE" altLang="en-SE" sz="1600" dirty="0">
                <a:latin typeface="Arial" panose="020B0604020202020204" pitchFamily="34" charset="0"/>
              </a:rPr>
              <a:t> one optimizer</a:t>
            </a:r>
            <a:r>
              <a:rPr lang="en-US" altLang="en-SE" sz="1600" dirty="0">
                <a:latin typeface="Arial" panose="020B0604020202020204" pitchFamily="34" charset="0"/>
              </a:rPr>
              <a:t> is </a:t>
            </a:r>
            <a:r>
              <a:rPr lang="en-DE" altLang="en-SE" sz="1600" dirty="0">
                <a:latin typeface="Arial" panose="020B0604020202020204" pitchFamily="34" charset="0"/>
              </a:rPr>
              <a:t>better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CD7C6-D784-42FD-BAA6-C625DDA34F5A}"/>
              </a:ext>
            </a:extLst>
          </p:cNvPr>
          <p:cNvSpPr/>
          <p:nvPr/>
        </p:nvSpPr>
        <p:spPr>
          <a:xfrm>
            <a:off x="5080000" y="1153886"/>
            <a:ext cx="5080000" cy="36890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48ECD-613E-4D01-9987-4DF821D203AC}"/>
              </a:ext>
            </a:extLst>
          </p:cNvPr>
          <p:cNvSpPr/>
          <p:nvPr/>
        </p:nvSpPr>
        <p:spPr>
          <a:xfrm>
            <a:off x="4950345" y="1153886"/>
            <a:ext cx="5080000" cy="36890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3119004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DE" dirty="0"/>
              <a:t>P</a:t>
            </a:r>
            <a:r>
              <a:rPr lang="de-DE" dirty="0" err="1"/>
              <a:t>rediction</a:t>
            </a:r>
            <a:r>
              <a:rPr lang="en-DE" dirty="0"/>
              <a:t> B</a:t>
            </a:r>
            <a:r>
              <a:rPr lang="de-DE" dirty="0" err="1"/>
              <a:t>ehavior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46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38600A-55E4-4A1A-AF88-DCB569EC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53" y="1629696"/>
            <a:ext cx="4991010" cy="2611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8AF0F5-7F30-4ED5-8BC7-7728869B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37" y="1629696"/>
            <a:ext cx="4714730" cy="26075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81618FF0-D2B6-41E4-BD26-5EE6399BC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37" y="4481670"/>
            <a:ext cx="47324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d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b</a:t>
            </a:r>
            <a:r>
              <a:rPr lang="en-DE" altLang="en-SE" sz="1600" dirty="0">
                <a:latin typeface="Arial" panose="020B0604020202020204" pitchFamily="34" charset="0"/>
              </a:rPr>
              <a:t>y </a:t>
            </a:r>
            <a:r>
              <a:rPr lang="de-DE" altLang="en-SE" sz="1600" dirty="0">
                <a:latin typeface="Arial" panose="020B0604020202020204" pitchFamily="34" charset="0"/>
              </a:rPr>
              <a:t>o</a:t>
            </a:r>
            <a:r>
              <a:rPr lang="en-DE" altLang="en-SE" sz="1600" dirty="0">
                <a:latin typeface="Arial" panose="020B0604020202020204" pitchFamily="34" charset="0"/>
              </a:rPr>
              <a:t>p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 err="1">
                <a:latin typeface="Arial" panose="020B0604020202020204" pitchFamily="34" charset="0"/>
              </a:rPr>
              <a:t>i</a:t>
            </a:r>
            <a:r>
              <a:rPr lang="de-DE" altLang="en-SE" sz="1600" dirty="0">
                <a:latin typeface="Arial" panose="020B0604020202020204" pitchFamily="34" charset="0"/>
              </a:rPr>
              <a:t>m</a:t>
            </a:r>
            <a:r>
              <a:rPr lang="en-DE" altLang="en-SE" sz="1600" dirty="0" err="1">
                <a:latin typeface="Arial" panose="020B0604020202020204" pitchFamily="34" charset="0"/>
              </a:rPr>
              <a:t>i</a:t>
            </a:r>
            <a:r>
              <a:rPr lang="de-DE" altLang="en-SE" sz="1600" dirty="0">
                <a:latin typeface="Arial" panose="020B0604020202020204" pitchFamily="34" charset="0"/>
              </a:rPr>
              <a:t>z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US" altLang="en-SE" sz="1600" dirty="0">
                <a:latin typeface="Arial" panose="020B0604020202020204" pitchFamily="34" charset="0"/>
              </a:rPr>
              <a:t>: shows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l</a:t>
            </a:r>
            <a:r>
              <a:rPr lang="de-DE" altLang="en-SE" sz="1600" dirty="0">
                <a:latin typeface="Arial" panose="020B0604020202020204" pitchFamily="34" charset="0"/>
              </a:rPr>
              <a:t>u</a:t>
            </a:r>
            <a:r>
              <a:rPr lang="en-DE" altLang="en-SE" sz="1600" dirty="0">
                <a:latin typeface="Arial" panose="020B0604020202020204" pitchFamily="34" charset="0"/>
              </a:rPr>
              <a:t>s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US" altLang="en-SE" sz="1600" dirty="0">
                <a:latin typeface="Arial" panose="020B0604020202020204" pitchFamily="34" charset="0"/>
              </a:rPr>
              <a:t>s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F4FC729-DA5C-46F8-8259-45A080D4C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554" y="4481670"/>
            <a:ext cx="499101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d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b</a:t>
            </a:r>
            <a:r>
              <a:rPr lang="en-DE" altLang="en-SE" sz="1600" dirty="0">
                <a:latin typeface="Arial" panose="020B0604020202020204" pitchFamily="34" charset="0"/>
              </a:rPr>
              <a:t>y 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c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u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y</a:t>
            </a:r>
            <a:r>
              <a:rPr lang="en-US" altLang="en-SE" sz="1600" dirty="0">
                <a:latin typeface="Arial" panose="020B0604020202020204" pitchFamily="34" charset="0"/>
              </a:rPr>
              <a:t>: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en-US" altLang="en-SE" sz="1600" dirty="0">
                <a:latin typeface="Arial" panose="020B0604020202020204" pitchFamily="34" charset="0"/>
              </a:rPr>
              <a:t>‘blue</a:t>
            </a:r>
            <a:r>
              <a:rPr lang="en-DE" altLang="en-SE" sz="1600" dirty="0">
                <a:latin typeface="Arial" panose="020B0604020202020204" pitchFamily="34" charset="0"/>
              </a:rPr>
              <a:t> optimizer</a:t>
            </a:r>
            <a:r>
              <a:rPr lang="en-US" altLang="en-SE" sz="1600" dirty="0">
                <a:latin typeface="Arial" panose="020B0604020202020204" pitchFamily="34" charset="0"/>
              </a:rPr>
              <a:t>’ is </a:t>
            </a:r>
            <a:r>
              <a:rPr lang="en-DE" altLang="en-SE" sz="1600" dirty="0">
                <a:latin typeface="Arial" panose="020B0604020202020204" pitchFamily="34" charset="0"/>
              </a:rPr>
              <a:t>better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39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DE" dirty="0"/>
              <a:t>P</a:t>
            </a:r>
            <a:r>
              <a:rPr lang="de-DE" dirty="0" err="1"/>
              <a:t>rediction</a:t>
            </a:r>
            <a:r>
              <a:rPr lang="en-DE" dirty="0"/>
              <a:t> B</a:t>
            </a:r>
            <a:r>
              <a:rPr lang="de-DE" dirty="0" err="1"/>
              <a:t>ehavior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47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38600A-55E4-4A1A-AF88-DCB569EC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53" y="1629696"/>
            <a:ext cx="4991010" cy="26119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8AF0F5-7F30-4ED5-8BC7-7728869B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37" y="1629696"/>
            <a:ext cx="4714730" cy="26075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81618FF0-D2B6-41E4-BD26-5EE6399BC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37" y="4481670"/>
            <a:ext cx="47324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d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b</a:t>
            </a:r>
            <a:r>
              <a:rPr lang="en-DE" altLang="en-SE" sz="1600" dirty="0">
                <a:latin typeface="Arial" panose="020B0604020202020204" pitchFamily="34" charset="0"/>
              </a:rPr>
              <a:t>y </a:t>
            </a:r>
            <a:r>
              <a:rPr lang="de-DE" altLang="en-SE" sz="1600" dirty="0">
                <a:latin typeface="Arial" panose="020B0604020202020204" pitchFamily="34" charset="0"/>
              </a:rPr>
              <a:t>o</a:t>
            </a:r>
            <a:r>
              <a:rPr lang="en-DE" altLang="en-SE" sz="1600" dirty="0">
                <a:latin typeface="Arial" panose="020B0604020202020204" pitchFamily="34" charset="0"/>
              </a:rPr>
              <a:t>p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 err="1">
                <a:latin typeface="Arial" panose="020B0604020202020204" pitchFamily="34" charset="0"/>
              </a:rPr>
              <a:t>i</a:t>
            </a:r>
            <a:r>
              <a:rPr lang="de-DE" altLang="en-SE" sz="1600" dirty="0">
                <a:latin typeface="Arial" panose="020B0604020202020204" pitchFamily="34" charset="0"/>
              </a:rPr>
              <a:t>m</a:t>
            </a:r>
            <a:r>
              <a:rPr lang="en-DE" altLang="en-SE" sz="1600" dirty="0" err="1">
                <a:latin typeface="Arial" panose="020B0604020202020204" pitchFamily="34" charset="0"/>
              </a:rPr>
              <a:t>i</a:t>
            </a:r>
            <a:r>
              <a:rPr lang="de-DE" altLang="en-SE" sz="1600" dirty="0">
                <a:latin typeface="Arial" panose="020B0604020202020204" pitchFamily="34" charset="0"/>
              </a:rPr>
              <a:t>z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US" altLang="en-SE" sz="1600" dirty="0">
                <a:latin typeface="Arial" panose="020B0604020202020204" pitchFamily="34" charset="0"/>
              </a:rPr>
              <a:t>: shows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l</a:t>
            </a:r>
            <a:r>
              <a:rPr lang="de-DE" altLang="en-SE" sz="1600" dirty="0">
                <a:latin typeface="Arial" panose="020B0604020202020204" pitchFamily="34" charset="0"/>
              </a:rPr>
              <a:t>u</a:t>
            </a:r>
            <a:r>
              <a:rPr lang="en-DE" altLang="en-SE" sz="1600" dirty="0">
                <a:latin typeface="Arial" panose="020B0604020202020204" pitchFamily="34" charset="0"/>
              </a:rPr>
              <a:t>s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US" altLang="en-SE" sz="1600" dirty="0">
                <a:latin typeface="Arial" panose="020B0604020202020204" pitchFamily="34" charset="0"/>
              </a:rPr>
              <a:t>s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F4FC729-DA5C-46F8-8259-45A080D4C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554" y="4481670"/>
            <a:ext cx="499101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d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b</a:t>
            </a:r>
            <a:r>
              <a:rPr lang="en-DE" altLang="en-SE" sz="1600" dirty="0">
                <a:latin typeface="Arial" panose="020B0604020202020204" pitchFamily="34" charset="0"/>
              </a:rPr>
              <a:t>y 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c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u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y</a:t>
            </a:r>
            <a:r>
              <a:rPr lang="en-US" altLang="en-SE" sz="1600" dirty="0">
                <a:latin typeface="Arial" panose="020B0604020202020204" pitchFamily="34" charset="0"/>
              </a:rPr>
              <a:t>: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en-US" altLang="en-SE" sz="1600" dirty="0">
                <a:latin typeface="Arial" panose="020B0604020202020204" pitchFamily="34" charset="0"/>
              </a:rPr>
              <a:t>‘blue</a:t>
            </a:r>
            <a:r>
              <a:rPr lang="en-DE" altLang="en-SE" sz="1600" dirty="0">
                <a:latin typeface="Arial" panose="020B0604020202020204" pitchFamily="34" charset="0"/>
              </a:rPr>
              <a:t> optimizer</a:t>
            </a:r>
            <a:r>
              <a:rPr lang="en-US" altLang="en-SE" sz="1600" dirty="0">
                <a:latin typeface="Arial" panose="020B0604020202020204" pitchFamily="34" charset="0"/>
              </a:rPr>
              <a:t>’ is </a:t>
            </a:r>
            <a:r>
              <a:rPr lang="en-DE" altLang="en-SE" sz="1600" dirty="0">
                <a:latin typeface="Arial" panose="020B0604020202020204" pitchFamily="34" charset="0"/>
              </a:rPr>
              <a:t>better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7B88AD-267E-4F74-8BB1-5B1782F4F690}"/>
              </a:ext>
            </a:extLst>
          </p:cNvPr>
          <p:cNvSpPr/>
          <p:nvPr/>
        </p:nvSpPr>
        <p:spPr>
          <a:xfrm rot="2463060">
            <a:off x="2352934" y="1818710"/>
            <a:ext cx="2389562" cy="1038208"/>
          </a:xfrm>
          <a:prstGeom prst="ellipse">
            <a:avLst/>
          </a:prstGeom>
          <a:noFill/>
          <a:ln w="44450">
            <a:solidFill>
              <a:srgbClr val="00C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8F0D97-73CA-460B-9ED0-498C7C6315D6}"/>
              </a:ext>
            </a:extLst>
          </p:cNvPr>
          <p:cNvSpPr/>
          <p:nvPr/>
        </p:nvSpPr>
        <p:spPr>
          <a:xfrm rot="2463060">
            <a:off x="6817689" y="1762265"/>
            <a:ext cx="2389562" cy="1038208"/>
          </a:xfrm>
          <a:prstGeom prst="ellipse">
            <a:avLst/>
          </a:prstGeom>
          <a:noFill/>
          <a:ln w="44450">
            <a:solidFill>
              <a:srgbClr val="00C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618802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Training</a:t>
            </a:r>
            <a:r>
              <a:rPr lang="en-DE" dirty="0"/>
              <a:t> </a:t>
            </a:r>
            <a:r>
              <a:rPr lang="de-DE" dirty="0" err="1"/>
              <a:t>Behavior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48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E9235E-C5AF-4074-8DD2-C32CF130F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sz="1800" dirty="0"/>
          </a:p>
          <a:p>
            <a:r>
              <a:rPr lang="en-US" sz="1800" dirty="0"/>
              <a:t>How fast do classifiers learn?</a:t>
            </a:r>
          </a:p>
          <a:p>
            <a:r>
              <a:rPr lang="en-US" sz="1800" dirty="0"/>
              <a:t>Other problems during training?</a:t>
            </a:r>
          </a:p>
        </p:txBody>
      </p:sp>
    </p:spTree>
    <p:extLst>
      <p:ext uri="{BB962C8B-B14F-4D97-AF65-F5344CB8AC3E}">
        <p14:creationId xmlns:p14="http://schemas.microsoft.com/office/powerpoint/2010/main" val="4010136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Training</a:t>
            </a:r>
            <a:r>
              <a:rPr lang="en-DE" dirty="0"/>
              <a:t> </a:t>
            </a:r>
            <a:r>
              <a:rPr lang="de-DE" dirty="0" err="1"/>
              <a:t>Behavior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49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3713D-D963-4927-AB51-99119434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38" y="854515"/>
            <a:ext cx="4668092" cy="4176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DE0C8-7BE7-405C-A2D4-2F8370E40CA6}"/>
              </a:ext>
            </a:extLst>
          </p:cNvPr>
          <p:cNvSpPr txBox="1"/>
          <p:nvPr/>
        </p:nvSpPr>
        <p:spPr>
          <a:xfrm>
            <a:off x="6810232" y="972000"/>
            <a:ext cx="241565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Dashed: training scores</a:t>
            </a:r>
            <a:endParaRPr lang="en-S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629F8-409C-474B-8B88-DAADACBD1018}"/>
              </a:ext>
            </a:extLst>
          </p:cNvPr>
          <p:cNvSpPr txBox="1"/>
          <p:nvPr/>
        </p:nvSpPr>
        <p:spPr>
          <a:xfrm>
            <a:off x="7264568" y="2662674"/>
            <a:ext cx="241565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S</a:t>
            </a:r>
            <a:r>
              <a:rPr lang="en-DE" sz="1600" dirty="0" err="1"/>
              <a:t>ol</a:t>
            </a:r>
            <a:r>
              <a:rPr lang="de-DE" sz="1600" dirty="0"/>
              <a:t>i</a:t>
            </a:r>
            <a:r>
              <a:rPr lang="en-DE" sz="1600" dirty="0"/>
              <a:t>d: t</a:t>
            </a:r>
            <a:r>
              <a:rPr lang="de-DE" sz="1600" dirty="0"/>
              <a:t>e</a:t>
            </a:r>
            <a:r>
              <a:rPr lang="en-DE" sz="1600" dirty="0"/>
              <a:t>s</a:t>
            </a:r>
            <a:r>
              <a:rPr lang="de-DE" sz="1600" dirty="0"/>
              <a:t>t</a:t>
            </a:r>
            <a:r>
              <a:rPr lang="en-DE" sz="1600" dirty="0"/>
              <a:t> scores</a:t>
            </a:r>
            <a:endParaRPr lang="en-SE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08FD8F-4E29-4336-920B-05D51B6E8928}"/>
              </a:ext>
            </a:extLst>
          </p:cNvPr>
          <p:cNvCxnSpPr/>
          <p:nvPr/>
        </p:nvCxnSpPr>
        <p:spPr>
          <a:xfrm flipH="1">
            <a:off x="7560859" y="1240279"/>
            <a:ext cx="102358" cy="4111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D30AB3-814E-499A-AC51-29EB99594D7A}"/>
              </a:ext>
            </a:extLst>
          </p:cNvPr>
          <p:cNvCxnSpPr>
            <a:cxnSpLocks/>
          </p:cNvCxnSpPr>
          <p:nvPr/>
        </p:nvCxnSpPr>
        <p:spPr>
          <a:xfrm flipH="1" flipV="1">
            <a:off x="7663217" y="2275902"/>
            <a:ext cx="252484" cy="4359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08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2B32-C214-4185-A34F-9F498A70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</a:t>
            </a:r>
            <a:r>
              <a:rPr lang="de-DE" dirty="0"/>
              <a:t>l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s</a:t>
            </a:r>
            <a:r>
              <a:rPr lang="de-DE" dirty="0"/>
              <a:t>i</a:t>
            </a:r>
            <a:r>
              <a:rPr lang="en-DE" dirty="0"/>
              <a:t>f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i</a:t>
            </a:r>
            <a:r>
              <a:rPr lang="en-DE" dirty="0"/>
              <a:t>s Ha</a:t>
            </a:r>
            <a:r>
              <a:rPr lang="de-DE" dirty="0"/>
              <a:t>r</a:t>
            </a:r>
            <a:r>
              <a:rPr lang="en-DE" dirty="0"/>
              <a:t>d!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BE3D-1936-43C3-AEC7-046EFB5C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9"/>
            <a:ext cx="9159874" cy="2934692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How can </a:t>
            </a:r>
            <a:r>
              <a:rPr lang="en-DE" sz="1800" dirty="0"/>
              <a:t>c</a:t>
            </a:r>
            <a:r>
              <a:rPr lang="de-DE" sz="1800" dirty="0"/>
              <a:t>l</a:t>
            </a:r>
            <a:r>
              <a:rPr lang="en-DE" sz="1800" dirty="0"/>
              <a:t>a</a:t>
            </a:r>
            <a:r>
              <a:rPr lang="de-DE" sz="1800" dirty="0"/>
              <a:t>s</a:t>
            </a:r>
            <a:r>
              <a:rPr lang="en-DE" sz="1800" dirty="0"/>
              <a:t>s</a:t>
            </a:r>
            <a:r>
              <a:rPr lang="de-DE" sz="1800" dirty="0"/>
              <a:t>i</a:t>
            </a:r>
            <a:r>
              <a:rPr lang="en-DE" sz="1800" dirty="0"/>
              <a:t>f</a:t>
            </a:r>
            <a:r>
              <a:rPr lang="de-DE" sz="1800" dirty="0"/>
              <a:t>i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 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v</a:t>
            </a:r>
            <a:r>
              <a:rPr lang="en-DE" sz="1800" dirty="0"/>
              <a:t>e</a:t>
            </a:r>
            <a:r>
              <a:rPr lang="de-DE" sz="1800" dirty="0"/>
              <a:t>l</a:t>
            </a:r>
            <a:r>
              <a:rPr lang="en-DE" sz="1800" dirty="0"/>
              <a:t>o</a:t>
            </a:r>
            <a:r>
              <a:rPr lang="de-DE" sz="1800" dirty="0"/>
              <a:t>p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s </a:t>
            </a:r>
            <a:r>
              <a:rPr lang="en-US" sz="1800" dirty="0" err="1"/>
              <a:t>...</a:t>
            </a:r>
            <a:endParaRPr lang="en-US" sz="1800" dirty="0"/>
          </a:p>
          <a:p>
            <a:pPr lvl="1"/>
            <a:r>
              <a:rPr lang="en-US" sz="1800" dirty="0"/>
              <a:t>Create a </a:t>
            </a:r>
            <a:r>
              <a:rPr lang="en-US" sz="1800" i="1" dirty="0"/>
              <a:t>good classifier </a:t>
            </a:r>
            <a:r>
              <a:rPr lang="en-US" sz="1800" dirty="0"/>
              <a:t>for a problem</a:t>
            </a:r>
            <a:r>
              <a:rPr lang="en-DE" sz="1800" dirty="0"/>
              <a:t> (</a:t>
            </a:r>
            <a:r>
              <a:rPr lang="en-US" sz="1800" dirty="0"/>
              <a:t>and </a:t>
            </a:r>
            <a:r>
              <a:rPr lang="de-DE" sz="1800" dirty="0"/>
              <a:t>w</a:t>
            </a:r>
            <a:r>
              <a:rPr lang="en-DE" sz="1800" dirty="0"/>
              <a:t>h</a:t>
            </a:r>
            <a:r>
              <a:rPr lang="de-DE" sz="1800" dirty="0"/>
              <a:t>a</a:t>
            </a:r>
            <a:r>
              <a:rPr lang="en-DE" sz="1800" dirty="0"/>
              <a:t>t </a:t>
            </a:r>
            <a:r>
              <a:rPr lang="en-US" sz="1800" dirty="0"/>
              <a:t>is</a:t>
            </a:r>
            <a:r>
              <a:rPr lang="en-DE" sz="1800" dirty="0"/>
              <a:t> </a:t>
            </a:r>
            <a:r>
              <a:rPr lang="en-US" sz="1800" i="1" dirty="0"/>
              <a:t>good</a:t>
            </a:r>
            <a:r>
              <a:rPr lang="en-DE" sz="1800" dirty="0"/>
              <a:t>)</a:t>
            </a:r>
            <a:r>
              <a:rPr lang="en-US" sz="1800" dirty="0"/>
              <a:t>?</a:t>
            </a:r>
          </a:p>
          <a:p>
            <a:pPr lvl="1"/>
            <a:r>
              <a:rPr lang="en-US" sz="1800" dirty="0"/>
              <a:t>Understand the </a:t>
            </a:r>
            <a:r>
              <a:rPr lang="en-US" sz="1800" i="1" dirty="0"/>
              <a:t>influence</a:t>
            </a:r>
            <a:r>
              <a:rPr lang="en-US" sz="1800" dirty="0"/>
              <a:t> of </a:t>
            </a:r>
            <a:r>
              <a:rPr lang="en-DE" sz="1800" dirty="0"/>
              <a:t>HPs</a:t>
            </a:r>
            <a:r>
              <a:rPr lang="en-US" sz="1800" dirty="0"/>
              <a:t>?</a:t>
            </a:r>
          </a:p>
          <a:p>
            <a:pPr lvl="1"/>
            <a:r>
              <a:rPr lang="en-US" sz="1800" dirty="0"/>
              <a:t>Choose appropriate</a:t>
            </a:r>
            <a:r>
              <a:rPr lang="en-DE" sz="1800" dirty="0"/>
              <a:t> </a:t>
            </a:r>
            <a:r>
              <a:rPr lang="de-DE" sz="1800" dirty="0"/>
              <a:t>H</a:t>
            </a:r>
            <a:r>
              <a:rPr lang="en-DE" sz="1800" dirty="0"/>
              <a:t>P </a:t>
            </a:r>
            <a:r>
              <a:rPr lang="de-DE" sz="1800" i="1" dirty="0"/>
              <a:t>v</a:t>
            </a:r>
            <a:r>
              <a:rPr lang="en-DE" sz="1800" i="1" dirty="0"/>
              <a:t>a</a:t>
            </a:r>
            <a:r>
              <a:rPr lang="de-DE" sz="1800" i="1" dirty="0"/>
              <a:t>l</a:t>
            </a:r>
            <a:r>
              <a:rPr lang="en-DE" sz="1800" i="1" dirty="0"/>
              <a:t>u</a:t>
            </a:r>
            <a:r>
              <a:rPr lang="de-DE" sz="1800" i="1" dirty="0"/>
              <a:t>e</a:t>
            </a:r>
            <a:r>
              <a:rPr lang="en-DE" sz="1800" i="1" dirty="0"/>
              <a:t>s</a:t>
            </a:r>
            <a:r>
              <a:rPr lang="en-US" sz="1800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9E46B-2B2B-4888-AB4E-3870EAAE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44BDB-DEE6-4CF4-BF1C-08B573F78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9178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Training</a:t>
            </a:r>
            <a:r>
              <a:rPr lang="en-DE" dirty="0"/>
              <a:t> </a:t>
            </a:r>
            <a:r>
              <a:rPr lang="de-DE" dirty="0" err="1"/>
              <a:t>Behavior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50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3713D-D963-4927-AB51-99119434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38" y="854515"/>
            <a:ext cx="4668092" cy="417671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E9235E-C5AF-4074-8DD2-C32CF130F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2" y="1057278"/>
            <a:ext cx="2815516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T</a:t>
            </a:r>
            <a:r>
              <a:rPr lang="en-SE" sz="1800" dirty="0"/>
              <a:t>wo groups of classifiers</a:t>
            </a:r>
            <a:r>
              <a:rPr lang="en-US" sz="1800" dirty="0"/>
              <a:t> (orange and green)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EF76EB-A688-4D64-8081-BF8D2117D00B}"/>
              </a:ext>
            </a:extLst>
          </p:cNvPr>
          <p:cNvCxnSpPr>
            <a:cxnSpLocks/>
          </p:cNvCxnSpPr>
          <p:nvPr/>
        </p:nvCxnSpPr>
        <p:spPr>
          <a:xfrm>
            <a:off x="3398228" y="1676207"/>
            <a:ext cx="22989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B1EF5A-978C-4B7A-B115-CFCA03B64738}"/>
              </a:ext>
            </a:extLst>
          </p:cNvPr>
          <p:cNvCxnSpPr>
            <a:cxnSpLocks/>
          </p:cNvCxnSpPr>
          <p:nvPr/>
        </p:nvCxnSpPr>
        <p:spPr>
          <a:xfrm>
            <a:off x="3398228" y="1676207"/>
            <a:ext cx="2026757" cy="1469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2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Training</a:t>
            </a:r>
            <a:r>
              <a:rPr lang="en-DE" dirty="0"/>
              <a:t> </a:t>
            </a:r>
            <a:r>
              <a:rPr lang="de-DE" dirty="0" err="1"/>
              <a:t>Behavior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3713D-D963-4927-AB51-99119434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38" y="854515"/>
            <a:ext cx="4668092" cy="417671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E9235E-C5AF-4074-8DD2-C32CF130F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1" y="1057278"/>
            <a:ext cx="3942467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Green clas</a:t>
            </a:r>
            <a:r>
              <a:rPr lang="de-DE" sz="1800" dirty="0"/>
              <a:t>s</a:t>
            </a:r>
            <a:r>
              <a:rPr lang="en-DE" sz="1800" dirty="0" err="1"/>
              <a:t>ifiers</a:t>
            </a:r>
            <a:endParaRPr lang="en-DE" sz="1800" dirty="0"/>
          </a:p>
          <a:p>
            <a:pPr lvl="1"/>
            <a:r>
              <a:rPr lang="en-DE" sz="1800" dirty="0"/>
              <a:t>Learn slower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B1EF5A-978C-4B7A-B115-CFCA03B64738}"/>
              </a:ext>
            </a:extLst>
          </p:cNvPr>
          <p:cNvCxnSpPr>
            <a:cxnSpLocks/>
          </p:cNvCxnSpPr>
          <p:nvPr/>
        </p:nvCxnSpPr>
        <p:spPr>
          <a:xfrm>
            <a:off x="2765778" y="2079105"/>
            <a:ext cx="2937051" cy="883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61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Training</a:t>
            </a:r>
            <a:r>
              <a:rPr lang="en-DE" dirty="0"/>
              <a:t> </a:t>
            </a:r>
            <a:r>
              <a:rPr lang="de-DE" dirty="0" err="1"/>
              <a:t>Behavior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3713D-D963-4927-AB51-99119434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38" y="854515"/>
            <a:ext cx="4668092" cy="417671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E9235E-C5AF-4074-8DD2-C32CF130F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1" y="1057278"/>
            <a:ext cx="3942467" cy="4176713"/>
          </a:xfrm>
        </p:spPr>
        <p:txBody>
          <a:bodyPr/>
          <a:lstStyle/>
          <a:p>
            <a:endParaRPr lang="en-DE" sz="1800" dirty="0"/>
          </a:p>
          <a:p>
            <a:r>
              <a:rPr lang="en-DE" sz="1800" dirty="0"/>
              <a:t>Green clas</a:t>
            </a:r>
            <a:r>
              <a:rPr lang="de-DE" sz="1800" dirty="0"/>
              <a:t>s</a:t>
            </a:r>
            <a:r>
              <a:rPr lang="en-DE" sz="1800" dirty="0" err="1"/>
              <a:t>ifiers</a:t>
            </a:r>
            <a:endParaRPr lang="en-DE" sz="1800" dirty="0"/>
          </a:p>
          <a:p>
            <a:pPr lvl="1"/>
            <a:r>
              <a:rPr lang="en-DE" sz="1800" dirty="0"/>
              <a:t>Learn slower</a:t>
            </a:r>
          </a:p>
          <a:p>
            <a:pPr lvl="1"/>
            <a:r>
              <a:rPr lang="de-DE" sz="1800" dirty="0"/>
              <a:t>H</a:t>
            </a:r>
            <a:r>
              <a:rPr lang="en-DE" sz="1800" dirty="0"/>
              <a:t>a</a:t>
            </a:r>
            <a:r>
              <a:rPr lang="de-DE" sz="1800" dirty="0"/>
              <a:t>v</a:t>
            </a:r>
            <a:r>
              <a:rPr lang="en-DE" sz="1800" dirty="0"/>
              <a:t>e weird </a:t>
            </a:r>
            <a:r>
              <a:rPr lang="de-DE" sz="1800" dirty="0"/>
              <a:t>a</a:t>
            </a:r>
            <a:r>
              <a:rPr lang="en-DE" sz="1800" dirty="0"/>
              <a:t>c</a:t>
            </a:r>
            <a:r>
              <a:rPr lang="de-DE" sz="1800" dirty="0"/>
              <a:t>c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a</a:t>
            </a:r>
            <a:r>
              <a:rPr lang="de-DE" sz="1800" dirty="0"/>
              <a:t>c</a:t>
            </a:r>
            <a:r>
              <a:rPr lang="en-DE" sz="1800" dirty="0"/>
              <a:t>y drop</a:t>
            </a:r>
            <a:r>
              <a:rPr lang="de-DE" sz="1800" dirty="0"/>
              <a:t>s</a:t>
            </a:r>
            <a:endParaRPr lang="en-SE" sz="1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04F1E9-8AD5-41B2-8E08-0A9D42A5A631}"/>
              </a:ext>
            </a:extLst>
          </p:cNvPr>
          <p:cNvCxnSpPr>
            <a:cxnSpLocks/>
          </p:cNvCxnSpPr>
          <p:nvPr/>
        </p:nvCxnSpPr>
        <p:spPr>
          <a:xfrm flipH="1" flipV="1">
            <a:off x="6370938" y="3147698"/>
            <a:ext cx="252484" cy="4359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2BD26-4D4B-490C-910F-8A69BDBE1EE5}"/>
              </a:ext>
            </a:extLst>
          </p:cNvPr>
          <p:cNvCxnSpPr>
            <a:cxnSpLocks/>
          </p:cNvCxnSpPr>
          <p:nvPr/>
        </p:nvCxnSpPr>
        <p:spPr>
          <a:xfrm flipH="1" flipV="1">
            <a:off x="5947995" y="3365662"/>
            <a:ext cx="252484" cy="4359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09EA2-D874-4AD1-B915-ECD58992EC24}"/>
              </a:ext>
            </a:extLst>
          </p:cNvPr>
          <p:cNvCxnSpPr>
            <a:cxnSpLocks/>
          </p:cNvCxnSpPr>
          <p:nvPr/>
        </p:nvCxnSpPr>
        <p:spPr>
          <a:xfrm flipH="1" flipV="1">
            <a:off x="7167584" y="2506943"/>
            <a:ext cx="252484" cy="4359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046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Training</a:t>
            </a:r>
            <a:r>
              <a:rPr lang="en-DE" dirty="0"/>
              <a:t> </a:t>
            </a:r>
            <a:r>
              <a:rPr lang="de-DE" dirty="0" err="1"/>
              <a:t>Behavior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T</a:t>
            </a:r>
            <a:r>
              <a:rPr lang="en-DE" sz="1800" dirty="0"/>
              <a:t>O</a:t>
            </a:r>
            <a:r>
              <a:rPr lang="de-DE" sz="1800" dirty="0"/>
              <a:t>D</a:t>
            </a:r>
            <a:r>
              <a:rPr lang="en-DE" sz="1800" dirty="0"/>
              <a:t>O</a:t>
            </a:r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1A69F-BECF-4915-9DB8-BAAA055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0" y="1218536"/>
            <a:ext cx="10017457" cy="354676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6A6D1929-06B9-4A7A-9C18-1775E44D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293" y="3574414"/>
            <a:ext cx="42290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M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n </a:t>
            </a:r>
            <a:r>
              <a:rPr lang="en-US" altLang="en-SE" sz="1600" dirty="0">
                <a:latin typeface="Arial" panose="020B0604020202020204" pitchFamily="34" charset="0"/>
              </a:rPr>
              <a:t>&amp;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n</a:t>
            </a:r>
            <a:r>
              <a:rPr lang="en-DE" altLang="en-SE" sz="1600" dirty="0">
                <a:latin typeface="Arial" panose="020B0604020202020204" pitchFamily="34" charset="0"/>
              </a:rPr>
              <a:t>f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d</a:t>
            </a:r>
            <a:r>
              <a:rPr lang="de-DE" altLang="en-SE" sz="1600" dirty="0">
                <a:latin typeface="Arial" panose="020B0604020202020204" pitchFamily="34" charset="0"/>
              </a:rPr>
              <a:t>e</a:t>
            </a:r>
            <a:r>
              <a:rPr lang="en-DE" altLang="en-SE" sz="1600" dirty="0">
                <a:latin typeface="Arial" panose="020B0604020202020204" pitchFamily="34" charset="0"/>
              </a:rPr>
              <a:t>n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e 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n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v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l,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l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w</a:t>
            </a:r>
            <a:r>
              <a:rPr lang="en-DE" altLang="en-SE" sz="1600" dirty="0">
                <a:latin typeface="Arial" panose="020B0604020202020204" pitchFamily="34" charset="0"/>
              </a:rPr>
              <a:t>s 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m</a:t>
            </a:r>
            <a:r>
              <a:rPr lang="en-DE" altLang="en-SE" sz="1600" dirty="0">
                <a:latin typeface="Arial" panose="020B0604020202020204" pitchFamily="34" charset="0"/>
              </a:rPr>
              <a:t>p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r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n</a:t>
            </a:r>
            <a:r>
              <a:rPr lang="de-DE" altLang="en-SE" sz="1600" dirty="0">
                <a:latin typeface="Arial" panose="020B0604020202020204" pitchFamily="34" charset="0"/>
              </a:rPr>
              <a:t>g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g</a:t>
            </a:r>
            <a:r>
              <a:rPr lang="de-DE" altLang="en-SE" sz="1600" dirty="0">
                <a:latin typeface="Arial" panose="020B0604020202020204" pitchFamily="34" charset="0"/>
              </a:rPr>
              <a:t>e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g</a:t>
            </a:r>
            <a:r>
              <a:rPr lang="en-DE" altLang="en-SE" sz="1600" dirty="0">
                <a:latin typeface="Arial" panose="020B0604020202020204" pitchFamily="34" charset="0"/>
              </a:rPr>
              <a:t>r</a:t>
            </a:r>
            <a:r>
              <a:rPr lang="de-DE" altLang="en-SE" sz="1600" dirty="0">
                <a:latin typeface="Arial" panose="020B0604020202020204" pitchFamily="34" charset="0"/>
              </a:rPr>
              <a:t>o</a:t>
            </a:r>
            <a:r>
              <a:rPr lang="en-DE" altLang="en-SE" sz="1600" dirty="0">
                <a:latin typeface="Arial" panose="020B0604020202020204" pitchFamily="34" charset="0"/>
              </a:rPr>
              <a:t>u</a:t>
            </a:r>
            <a:r>
              <a:rPr lang="de-DE" altLang="en-SE" sz="1600" dirty="0">
                <a:latin typeface="Arial" panose="020B0604020202020204" pitchFamily="34" charset="0"/>
              </a:rPr>
              <a:t>p</a:t>
            </a:r>
            <a:r>
              <a:rPr lang="en-DE" altLang="en-SE" sz="1600" dirty="0">
                <a:latin typeface="Arial" panose="020B0604020202020204" pitchFamily="34" charset="0"/>
              </a:rPr>
              <a:t>s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5B507-7D42-40AF-850A-74E51BD04128}"/>
              </a:ext>
            </a:extLst>
          </p:cNvPr>
          <p:cNvSpPr txBox="1"/>
          <p:nvPr/>
        </p:nvSpPr>
        <p:spPr>
          <a:xfrm>
            <a:off x="2087080" y="3732661"/>
            <a:ext cx="162408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C</a:t>
            </a:r>
            <a:r>
              <a:rPr lang="de-DE" sz="1600" dirty="0"/>
              <a:t>l</a:t>
            </a:r>
            <a:r>
              <a:rPr lang="en-DE" sz="1600" dirty="0"/>
              <a:t>u</a:t>
            </a:r>
            <a:r>
              <a:rPr lang="de-DE" sz="1600" dirty="0"/>
              <a:t>t</a:t>
            </a:r>
            <a:r>
              <a:rPr lang="en-DE" sz="1600" dirty="0"/>
              <a:t>t</a:t>
            </a:r>
            <a:r>
              <a:rPr lang="de-DE" sz="1600" dirty="0"/>
              <a:t>e</a:t>
            </a:r>
            <a:r>
              <a:rPr lang="en-DE" sz="1600" dirty="0"/>
              <a:t>r</a:t>
            </a:r>
            <a:r>
              <a:rPr lang="de-DE" sz="1600" dirty="0"/>
              <a:t>e</a:t>
            </a:r>
            <a:r>
              <a:rPr lang="en-DE" sz="1600" dirty="0"/>
              <a:t>d!</a:t>
            </a:r>
            <a:endParaRPr lang="en-SE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CB049-391F-4D37-8EEA-C60E120A4A07}"/>
              </a:ext>
            </a:extLst>
          </p:cNvPr>
          <p:cNvSpPr/>
          <p:nvPr/>
        </p:nvSpPr>
        <p:spPr>
          <a:xfrm>
            <a:off x="5080000" y="1153886"/>
            <a:ext cx="5080000" cy="36890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585222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Training</a:t>
            </a:r>
            <a:r>
              <a:rPr lang="en-DE" dirty="0"/>
              <a:t> </a:t>
            </a:r>
            <a:r>
              <a:rPr lang="de-DE" dirty="0" err="1"/>
              <a:t>Behavior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T</a:t>
            </a:r>
            <a:r>
              <a:rPr lang="en-DE" sz="1800" dirty="0"/>
              <a:t>O</a:t>
            </a:r>
            <a:r>
              <a:rPr lang="de-DE" sz="1800" dirty="0"/>
              <a:t>D</a:t>
            </a:r>
            <a:r>
              <a:rPr lang="en-DE" sz="1800" dirty="0"/>
              <a:t>O</a:t>
            </a:r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1A69F-BECF-4915-9DB8-BAAA055A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0" y="1218536"/>
            <a:ext cx="10017457" cy="354676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6A6D1929-06B9-4A7A-9C18-1775E44D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293" y="3574414"/>
            <a:ext cx="42290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M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n </a:t>
            </a:r>
            <a:r>
              <a:rPr lang="en-US" altLang="en-SE" sz="1600" dirty="0">
                <a:latin typeface="Arial" panose="020B0604020202020204" pitchFamily="34" charset="0"/>
              </a:rPr>
              <a:t>&amp;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n</a:t>
            </a:r>
            <a:r>
              <a:rPr lang="en-DE" altLang="en-SE" sz="1600" dirty="0">
                <a:latin typeface="Arial" panose="020B0604020202020204" pitchFamily="34" charset="0"/>
              </a:rPr>
              <a:t>f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d</a:t>
            </a:r>
            <a:r>
              <a:rPr lang="de-DE" altLang="en-SE" sz="1600" dirty="0">
                <a:latin typeface="Arial" panose="020B0604020202020204" pitchFamily="34" charset="0"/>
              </a:rPr>
              <a:t>e</a:t>
            </a:r>
            <a:r>
              <a:rPr lang="en-DE" altLang="en-SE" sz="1600" dirty="0">
                <a:latin typeface="Arial" panose="020B0604020202020204" pitchFamily="34" charset="0"/>
              </a:rPr>
              <a:t>n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e 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n</a:t>
            </a:r>
            <a:r>
              <a:rPr lang="de-DE" altLang="en-SE" sz="1600" dirty="0">
                <a:latin typeface="Arial" panose="020B0604020202020204" pitchFamily="34" charset="0"/>
              </a:rPr>
              <a:t>t</a:t>
            </a:r>
            <a:r>
              <a:rPr lang="en-DE" altLang="en-SE" sz="1600" dirty="0">
                <a:latin typeface="Arial" panose="020B0604020202020204" pitchFamily="34" charset="0"/>
              </a:rPr>
              <a:t>e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v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l,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l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w</a:t>
            </a:r>
            <a:r>
              <a:rPr lang="en-DE" altLang="en-SE" sz="1600" dirty="0">
                <a:latin typeface="Arial" panose="020B0604020202020204" pitchFamily="34" charset="0"/>
              </a:rPr>
              <a:t>s </a:t>
            </a:r>
            <a:r>
              <a:rPr lang="de-DE" altLang="en-SE" sz="1600" dirty="0">
                <a:latin typeface="Arial" panose="020B0604020202020204" pitchFamily="34" charset="0"/>
              </a:rPr>
              <a:t>c</a:t>
            </a:r>
            <a:r>
              <a:rPr lang="en-DE" altLang="en-SE" sz="1600" dirty="0">
                <a:latin typeface="Arial" panose="020B0604020202020204" pitchFamily="34" charset="0"/>
              </a:rPr>
              <a:t>o</a:t>
            </a:r>
            <a:r>
              <a:rPr lang="de-DE" altLang="en-SE" sz="1600" dirty="0">
                <a:latin typeface="Arial" panose="020B0604020202020204" pitchFamily="34" charset="0"/>
              </a:rPr>
              <a:t>m</a:t>
            </a:r>
            <a:r>
              <a:rPr lang="en-DE" altLang="en-SE" sz="1600" dirty="0">
                <a:latin typeface="Arial" panose="020B0604020202020204" pitchFamily="34" charset="0"/>
              </a:rPr>
              <a:t>p</a:t>
            </a:r>
            <a:r>
              <a:rPr lang="de-DE" altLang="en-SE" sz="1600" dirty="0">
                <a:latin typeface="Arial" panose="020B0604020202020204" pitchFamily="34" charset="0"/>
              </a:rPr>
              <a:t>a</a:t>
            </a:r>
            <a:r>
              <a:rPr lang="en-DE" altLang="en-SE" sz="1600" dirty="0">
                <a:latin typeface="Arial" panose="020B0604020202020204" pitchFamily="34" charset="0"/>
              </a:rPr>
              <a:t>r</a:t>
            </a:r>
            <a:r>
              <a:rPr lang="de-DE" altLang="en-SE" sz="1600" dirty="0">
                <a:latin typeface="Arial" panose="020B0604020202020204" pitchFamily="34" charset="0"/>
              </a:rPr>
              <a:t>i</a:t>
            </a:r>
            <a:r>
              <a:rPr lang="en-DE" altLang="en-SE" sz="1600" dirty="0">
                <a:latin typeface="Arial" panose="020B0604020202020204" pitchFamily="34" charset="0"/>
              </a:rPr>
              <a:t>n</a:t>
            </a:r>
            <a:r>
              <a:rPr lang="de-DE" altLang="en-SE" sz="1600" dirty="0">
                <a:latin typeface="Arial" panose="020B0604020202020204" pitchFamily="34" charset="0"/>
              </a:rPr>
              <a:t>g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l</a:t>
            </a:r>
            <a:r>
              <a:rPr lang="en-DE" altLang="en-SE" sz="1600" dirty="0">
                <a:latin typeface="Arial" panose="020B0604020202020204" pitchFamily="34" charset="0"/>
              </a:rPr>
              <a:t>a</a:t>
            </a:r>
            <a:r>
              <a:rPr lang="de-DE" altLang="en-SE" sz="1600" dirty="0">
                <a:latin typeface="Arial" panose="020B0604020202020204" pitchFamily="34" charset="0"/>
              </a:rPr>
              <a:t>r</a:t>
            </a:r>
            <a:r>
              <a:rPr lang="en-DE" altLang="en-SE" sz="1600" dirty="0">
                <a:latin typeface="Arial" panose="020B0604020202020204" pitchFamily="34" charset="0"/>
              </a:rPr>
              <a:t>g</a:t>
            </a:r>
            <a:r>
              <a:rPr lang="de-DE" altLang="en-SE" sz="1600" dirty="0">
                <a:latin typeface="Arial" panose="020B0604020202020204" pitchFamily="34" charset="0"/>
              </a:rPr>
              <a:t>e</a:t>
            </a:r>
            <a:r>
              <a:rPr lang="en-DE" altLang="en-SE" sz="1600" dirty="0">
                <a:latin typeface="Arial" panose="020B0604020202020204" pitchFamily="34" charset="0"/>
              </a:rPr>
              <a:t> </a:t>
            </a:r>
            <a:r>
              <a:rPr lang="de-DE" altLang="en-SE" sz="1600" dirty="0">
                <a:latin typeface="Arial" panose="020B0604020202020204" pitchFamily="34" charset="0"/>
              </a:rPr>
              <a:t>g</a:t>
            </a:r>
            <a:r>
              <a:rPr lang="en-DE" altLang="en-SE" sz="1600" dirty="0">
                <a:latin typeface="Arial" panose="020B0604020202020204" pitchFamily="34" charset="0"/>
              </a:rPr>
              <a:t>r</a:t>
            </a:r>
            <a:r>
              <a:rPr lang="de-DE" altLang="en-SE" sz="1600" dirty="0">
                <a:latin typeface="Arial" panose="020B0604020202020204" pitchFamily="34" charset="0"/>
              </a:rPr>
              <a:t>o</a:t>
            </a:r>
            <a:r>
              <a:rPr lang="en-DE" altLang="en-SE" sz="1600" dirty="0">
                <a:latin typeface="Arial" panose="020B0604020202020204" pitchFamily="34" charset="0"/>
              </a:rPr>
              <a:t>u</a:t>
            </a:r>
            <a:r>
              <a:rPr lang="de-DE" altLang="en-SE" sz="1600" dirty="0">
                <a:latin typeface="Arial" panose="020B0604020202020204" pitchFamily="34" charset="0"/>
              </a:rPr>
              <a:t>p</a:t>
            </a:r>
            <a:r>
              <a:rPr lang="en-DE" altLang="en-SE" sz="1600" dirty="0">
                <a:latin typeface="Arial" panose="020B0604020202020204" pitchFamily="34" charset="0"/>
              </a:rPr>
              <a:t>s</a:t>
            </a:r>
            <a:endParaRPr kumimoji="0" lang="en-SE" altLang="en-S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5B507-7D42-40AF-850A-74E51BD04128}"/>
              </a:ext>
            </a:extLst>
          </p:cNvPr>
          <p:cNvSpPr txBox="1"/>
          <p:nvPr/>
        </p:nvSpPr>
        <p:spPr>
          <a:xfrm>
            <a:off x="2087080" y="3732661"/>
            <a:ext cx="162408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C</a:t>
            </a:r>
            <a:r>
              <a:rPr lang="de-DE" sz="1600" dirty="0"/>
              <a:t>l</a:t>
            </a:r>
            <a:r>
              <a:rPr lang="en-DE" sz="1600" dirty="0"/>
              <a:t>u</a:t>
            </a:r>
            <a:r>
              <a:rPr lang="de-DE" sz="1600" dirty="0"/>
              <a:t>t</a:t>
            </a:r>
            <a:r>
              <a:rPr lang="en-DE" sz="1600" dirty="0"/>
              <a:t>t</a:t>
            </a:r>
            <a:r>
              <a:rPr lang="de-DE" sz="1600" dirty="0"/>
              <a:t>e</a:t>
            </a:r>
            <a:r>
              <a:rPr lang="en-DE" sz="1600" dirty="0"/>
              <a:t>r</a:t>
            </a:r>
            <a:r>
              <a:rPr lang="de-DE" sz="1600" dirty="0"/>
              <a:t>e</a:t>
            </a:r>
            <a:r>
              <a:rPr lang="en-DE" sz="1600" dirty="0"/>
              <a:t>d!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2819295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B8FB4-0E1E-4C62-BF06-FA9862DB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55</a:t>
            </a:fld>
            <a:endParaRPr lang="en-US" noProof="0" dirty="0"/>
          </a:p>
        </p:txBody>
      </p:sp>
      <p:pic>
        <p:nvPicPr>
          <p:cNvPr id="4" name="training10">
            <a:hlinkClick r:id="" action="ppaction://media"/>
            <a:extLst>
              <a:ext uri="{FF2B5EF4-FFF2-40B4-BE49-F238E27FC236}">
                <a16:creationId xmlns:a16="http://schemas.microsoft.com/office/drawing/2014/main" id="{C625D7E0-E7B0-4257-9865-A89E906724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5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Differences Between Classes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4141961" cy="4176713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Classes can vary in difficulty</a:t>
            </a:r>
          </a:p>
          <a:p>
            <a:r>
              <a:rPr lang="en-US" sz="1800" dirty="0"/>
              <a:t>Confusion matrix shows how often pairs of classes were confused</a:t>
            </a:r>
            <a:endParaRPr lang="en-D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56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14693EC-B0F1-401F-8151-679A4B01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06" y="1392908"/>
            <a:ext cx="4780844" cy="29291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DD4062-27E3-4FCE-B910-127C8729D5C3}"/>
              </a:ext>
            </a:extLst>
          </p:cNvPr>
          <p:cNvSpPr/>
          <p:nvPr/>
        </p:nvSpPr>
        <p:spPr>
          <a:xfrm>
            <a:off x="7241821" y="1153886"/>
            <a:ext cx="2788523" cy="36890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3990011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Differences Between Classes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4141961" cy="4176713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Diagonal shows numbers correctly labelled samples</a:t>
            </a:r>
          </a:p>
          <a:p>
            <a:r>
              <a:rPr lang="en-US" sz="1800" dirty="0"/>
              <a:t>Hiding it highlights the errors</a:t>
            </a:r>
            <a:endParaRPr lang="en-D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57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14693EC-B0F1-401F-8151-679A4B01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06" y="1392908"/>
            <a:ext cx="4780844" cy="29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49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8862486" cy="4176713"/>
          </a:xfrm>
        </p:spPr>
        <p:txBody>
          <a:bodyPr/>
          <a:lstStyle/>
          <a:p>
            <a:endParaRPr lang="en-DE" sz="1800" dirty="0"/>
          </a:p>
          <a:p>
            <a:pPr marL="0" indent="0">
              <a:buNone/>
            </a:pPr>
            <a:endParaRPr lang="en-DE" sz="1800" dirty="0"/>
          </a:p>
          <a:p>
            <a:endParaRPr lang="en-DE" sz="1800" dirty="0"/>
          </a:p>
          <a:p>
            <a:endParaRPr lang="en-DE" sz="1800" dirty="0"/>
          </a:p>
          <a:p>
            <a:pPr marL="0" indent="0" algn="ctr">
              <a:buNone/>
            </a:pPr>
            <a:r>
              <a:rPr lang="de-DE" sz="1800" dirty="0"/>
              <a:t>H</a:t>
            </a:r>
            <a:r>
              <a:rPr lang="en-DE" sz="1800" dirty="0"/>
              <a:t>o</a:t>
            </a:r>
            <a:r>
              <a:rPr lang="de-DE" sz="1800" dirty="0"/>
              <a:t>w</a:t>
            </a:r>
            <a:r>
              <a:rPr lang="en-DE" sz="1800" dirty="0"/>
              <a:t> </a:t>
            </a:r>
            <a:r>
              <a:rPr lang="de-DE" sz="1800" dirty="0"/>
              <a:t>d</a:t>
            </a:r>
            <a:r>
              <a:rPr lang="en-DE" sz="1800" dirty="0" err="1"/>
              <a:t>i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w</a:t>
            </a:r>
            <a:r>
              <a:rPr lang="en-DE" sz="1800" dirty="0"/>
              <a:t>e 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s</a:t>
            </a:r>
            <a:r>
              <a:rPr lang="en-DE" sz="1800" dirty="0" err="1"/>
              <a:t>i</a:t>
            </a:r>
            <a:r>
              <a:rPr lang="de-DE" sz="1800" dirty="0"/>
              <a:t>g</a:t>
            </a:r>
            <a:r>
              <a:rPr lang="en-DE" sz="1800" dirty="0"/>
              <a:t>n 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e</a:t>
            </a:r>
            <a:r>
              <a:rPr lang="en-DE" sz="1800" dirty="0"/>
              <a:t>valuate </a:t>
            </a:r>
            <a:r>
              <a:rPr lang="en-DE" sz="1800" dirty="0" err="1"/>
              <a:t>ClaVis</a:t>
            </a:r>
            <a:r>
              <a:rPr lang="en-DE" sz="1800" dirty="0"/>
              <a:t>?</a:t>
            </a:r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293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g</a:t>
            </a:r>
            <a:r>
              <a:rPr lang="en-DE" dirty="0"/>
              <a:t>n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u</a:t>
            </a:r>
            <a:r>
              <a:rPr lang="en-DE" dirty="0"/>
              <a:t>d</a:t>
            </a:r>
            <a:r>
              <a:rPr lang="de-DE" dirty="0"/>
              <a:t>y</a:t>
            </a:r>
            <a:r>
              <a:rPr lang="en-DE" dirty="0"/>
              <a:t> Methodology*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en-US" sz="1800" dirty="0"/>
              <a:t>C</a:t>
            </a:r>
            <a:r>
              <a:rPr lang="en-DE" sz="1800" dirty="0" err="1"/>
              <a:t>ooperation</a:t>
            </a:r>
            <a:r>
              <a:rPr lang="en-DE" sz="1800" dirty="0"/>
              <a:t> </a:t>
            </a:r>
            <a:r>
              <a:rPr lang="de-DE" sz="1800" dirty="0"/>
              <a:t>b</a:t>
            </a:r>
            <a:r>
              <a:rPr lang="en-DE" sz="1800" dirty="0"/>
              <a:t>e</a:t>
            </a:r>
            <a:r>
              <a:rPr lang="de-DE" sz="1800" dirty="0"/>
              <a:t>t</a:t>
            </a:r>
            <a:r>
              <a:rPr lang="en-DE" sz="1800" dirty="0"/>
              <a:t>w</a:t>
            </a:r>
            <a:r>
              <a:rPr lang="de-DE" sz="1800" dirty="0"/>
              <a:t>e</a:t>
            </a:r>
            <a:r>
              <a:rPr lang="en-DE" sz="1800" dirty="0"/>
              <a:t>e</a:t>
            </a:r>
            <a:r>
              <a:rPr lang="de-DE" sz="1800" dirty="0"/>
              <a:t>n</a:t>
            </a:r>
            <a:r>
              <a:rPr lang="en-DE" sz="1800" dirty="0"/>
              <a:t> </a:t>
            </a:r>
            <a:r>
              <a:rPr lang="de-DE" sz="1800" dirty="0"/>
              <a:t>t</a:t>
            </a:r>
            <a:r>
              <a:rPr lang="en-DE" sz="1800" dirty="0"/>
              <a:t>w</a:t>
            </a:r>
            <a:r>
              <a:rPr lang="de-DE" sz="1800" dirty="0"/>
              <a:t>o</a:t>
            </a:r>
            <a:r>
              <a:rPr lang="en-DE" sz="1800" dirty="0"/>
              <a:t> </a:t>
            </a:r>
            <a:r>
              <a:rPr lang="de-DE" sz="1800" dirty="0"/>
              <a:t>i</a:t>
            </a:r>
            <a:r>
              <a:rPr lang="en-DE" sz="1800" dirty="0"/>
              <a:t>n</a:t>
            </a:r>
            <a:r>
              <a:rPr lang="de-DE" sz="1800" dirty="0"/>
              <a:t>s</a:t>
            </a:r>
            <a:r>
              <a:rPr lang="en-DE" sz="1800" dirty="0"/>
              <a:t>t</a:t>
            </a:r>
            <a:r>
              <a:rPr lang="de-DE" sz="1800" dirty="0"/>
              <a:t>i</a:t>
            </a:r>
            <a:r>
              <a:rPr lang="en-DE" sz="1800" dirty="0"/>
              <a:t>t</a:t>
            </a:r>
            <a:r>
              <a:rPr lang="de-DE" sz="1800" dirty="0"/>
              <a:t>u</a:t>
            </a:r>
            <a:r>
              <a:rPr lang="en-DE" sz="1800" dirty="0"/>
              <a:t>t</a:t>
            </a:r>
            <a:r>
              <a:rPr lang="de-DE" sz="1800" dirty="0"/>
              <a:t>e</a:t>
            </a:r>
            <a:r>
              <a:rPr lang="en-DE" sz="1800" dirty="0"/>
              <a:t>s</a:t>
            </a:r>
            <a:r>
              <a:rPr lang="en-US" sz="1800" dirty="0"/>
              <a:t> </a:t>
            </a:r>
            <a:endParaRPr lang="en-DE" sz="1800" dirty="0"/>
          </a:p>
          <a:p>
            <a:pPr lvl="1"/>
            <a:r>
              <a:rPr lang="en-DE" sz="1800" dirty="0"/>
              <a:t>Three visualization experts</a:t>
            </a:r>
          </a:p>
          <a:p>
            <a:pPr lvl="1"/>
            <a:r>
              <a:rPr lang="en-DE" sz="1800" dirty="0"/>
              <a:t>Th</a:t>
            </a:r>
            <a:r>
              <a:rPr lang="de-DE" sz="1800" dirty="0"/>
              <a:t>r</a:t>
            </a:r>
            <a:r>
              <a:rPr lang="en-DE" sz="1800" dirty="0"/>
              <a:t>e</a:t>
            </a:r>
            <a:r>
              <a:rPr lang="de-DE" sz="1800" dirty="0"/>
              <a:t>e</a:t>
            </a:r>
            <a:r>
              <a:rPr lang="en-DE" sz="1800" dirty="0"/>
              <a:t> domain experts</a:t>
            </a:r>
            <a:r>
              <a:rPr lang="en-US" sz="1800" dirty="0"/>
              <a:t> (natural language processing with ML)</a:t>
            </a:r>
            <a:endParaRPr lang="en-DE" sz="1800" dirty="0"/>
          </a:p>
          <a:p>
            <a:r>
              <a:rPr lang="en-DE" sz="1800" dirty="0"/>
              <a:t>Iterative design </a:t>
            </a:r>
            <a:r>
              <a:rPr lang="de-DE" sz="1800" dirty="0"/>
              <a:t>w</a:t>
            </a:r>
            <a:r>
              <a:rPr lang="en-DE" sz="1800" dirty="0" err="1"/>
              <a:t>i</a:t>
            </a:r>
            <a:r>
              <a:rPr lang="de-DE" sz="1800" dirty="0"/>
              <a:t>t</a:t>
            </a:r>
            <a:r>
              <a:rPr lang="en-DE" sz="1800" dirty="0"/>
              <a:t>h regular meetings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59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9264B-43FC-47D7-AFAC-B4526123741F}"/>
              </a:ext>
            </a:extLst>
          </p:cNvPr>
          <p:cNvSpPr txBox="1"/>
          <p:nvPr/>
        </p:nvSpPr>
        <p:spPr>
          <a:xfrm>
            <a:off x="1975555" y="4998597"/>
            <a:ext cx="6208889" cy="387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100" dirty="0"/>
              <a:t>* </a:t>
            </a:r>
            <a:r>
              <a:rPr lang="de-DE" sz="1100" dirty="0"/>
              <a:t>Sedlmair</a:t>
            </a:r>
            <a:r>
              <a:rPr lang="en-DE" sz="1100" dirty="0"/>
              <a:t> </a:t>
            </a:r>
            <a:r>
              <a:rPr lang="de-DE" sz="1100" dirty="0"/>
              <a:t>e</a:t>
            </a:r>
            <a:r>
              <a:rPr lang="en-DE" sz="1100" dirty="0"/>
              <a:t>t </a:t>
            </a:r>
            <a:r>
              <a:rPr lang="de-DE" sz="1100" dirty="0"/>
              <a:t>a</a:t>
            </a:r>
            <a:r>
              <a:rPr lang="en-DE" sz="1100" dirty="0"/>
              <a:t>l. (</a:t>
            </a:r>
            <a:r>
              <a:rPr lang="de-DE" sz="1100" dirty="0"/>
              <a:t>2012</a:t>
            </a:r>
            <a:r>
              <a:rPr lang="en-DE" sz="1100" dirty="0"/>
              <a:t>)</a:t>
            </a:r>
            <a:r>
              <a:rPr lang="de-DE" sz="1100" dirty="0"/>
              <a:t> Design </a:t>
            </a:r>
            <a:r>
              <a:rPr lang="de-DE" sz="1100" dirty="0" err="1"/>
              <a:t>study</a:t>
            </a:r>
            <a:r>
              <a:rPr lang="en-DE" sz="1100" dirty="0"/>
              <a:t> </a:t>
            </a:r>
            <a:r>
              <a:rPr lang="de-DE" sz="1100" dirty="0" err="1"/>
              <a:t>methodology</a:t>
            </a:r>
            <a:r>
              <a:rPr lang="de-DE" sz="1100" dirty="0"/>
              <a:t>: </a:t>
            </a:r>
            <a:r>
              <a:rPr lang="de-DE" sz="1100" dirty="0" err="1"/>
              <a:t>Reflections</a:t>
            </a:r>
            <a:r>
              <a:rPr lang="de-DE" sz="1100" dirty="0"/>
              <a:t> </a:t>
            </a:r>
            <a:r>
              <a:rPr lang="de-DE" sz="1100" dirty="0" err="1"/>
              <a:t>from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trenches</a:t>
            </a:r>
            <a:r>
              <a:rPr lang="de-DE" sz="1100" dirty="0"/>
              <a:t> and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stacks</a:t>
            </a:r>
            <a:r>
              <a:rPr lang="de-DE" sz="1100" dirty="0"/>
              <a:t>.</a:t>
            </a:r>
            <a:r>
              <a:rPr lang="en-DE" sz="1100" dirty="0"/>
              <a:t> </a:t>
            </a:r>
            <a:r>
              <a:rPr lang="de-DE" sz="1100" dirty="0"/>
              <a:t>IEEE </a:t>
            </a:r>
            <a:r>
              <a:rPr lang="en-DE" sz="1100" dirty="0"/>
              <a:t>T</a:t>
            </a:r>
            <a:r>
              <a:rPr lang="de-DE" sz="1100" dirty="0"/>
              <a:t>V</a:t>
            </a:r>
            <a:r>
              <a:rPr lang="en-DE" sz="1100" dirty="0"/>
              <a:t>CG 1</a:t>
            </a:r>
            <a:r>
              <a:rPr lang="de-DE" sz="1100" dirty="0"/>
              <a:t>8, 12 , 2431–2440. doi.org/10.1109/TVCG.2012.213</a:t>
            </a:r>
            <a:endParaRPr lang="en-SE" sz="1100" dirty="0"/>
          </a:p>
        </p:txBody>
      </p:sp>
    </p:spTree>
    <p:extLst>
      <p:ext uri="{BB962C8B-B14F-4D97-AF65-F5344CB8AC3E}">
        <p14:creationId xmlns:p14="http://schemas.microsoft.com/office/powerpoint/2010/main" val="155256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9"/>
            <a:ext cx="5057020" cy="1269664"/>
          </a:xfrm>
        </p:spPr>
        <p:txBody>
          <a:bodyPr/>
          <a:lstStyle/>
          <a:p>
            <a:endParaRPr lang="en-DE" sz="1800" dirty="0"/>
          </a:p>
          <a:p>
            <a:r>
              <a:rPr lang="de-DE" sz="1800" dirty="0"/>
              <a:t>S</a:t>
            </a:r>
            <a:r>
              <a:rPr lang="en-DE" sz="1800" dirty="0"/>
              <a:t>t</a:t>
            </a:r>
            <a:r>
              <a:rPr lang="de-DE" sz="1800" dirty="0"/>
              <a:t>a</a:t>
            </a:r>
            <a:r>
              <a:rPr lang="en-DE" sz="1800" dirty="0"/>
              <a:t>te of the art process for many: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2499227B-121E-476F-844C-9AB5CB70D3C7}"/>
              </a:ext>
            </a:extLst>
          </p:cNvPr>
          <p:cNvSpPr/>
          <p:nvPr/>
        </p:nvSpPr>
        <p:spPr>
          <a:xfrm>
            <a:off x="1734440" y="2851195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549FE-421F-4336-962B-94ACA526BBD3}"/>
              </a:ext>
            </a:extLst>
          </p:cNvPr>
          <p:cNvSpPr txBox="1"/>
          <p:nvPr/>
        </p:nvSpPr>
        <p:spPr>
          <a:xfrm>
            <a:off x="2184809" y="2789782"/>
            <a:ext cx="1310185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Choose H</a:t>
            </a:r>
            <a:r>
              <a:rPr lang="de-DE" sz="1600" dirty="0"/>
              <a:t>P</a:t>
            </a:r>
            <a:r>
              <a:rPr lang="en-DE" sz="1600" dirty="0"/>
              <a:t>s</a:t>
            </a:r>
            <a:endParaRPr lang="en-SE" sz="1600" dirty="0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312D9A80-1E26-4CE7-B33E-858FB22D7338}"/>
              </a:ext>
            </a:extLst>
          </p:cNvPr>
          <p:cNvSpPr/>
          <p:nvPr/>
        </p:nvSpPr>
        <p:spPr>
          <a:xfrm rot="5400000">
            <a:off x="3483628" y="2887588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618518-3B9D-4509-B8B3-692734C31703}"/>
              </a:ext>
            </a:extLst>
          </p:cNvPr>
          <p:cNvSpPr txBox="1"/>
          <p:nvPr/>
        </p:nvSpPr>
        <p:spPr>
          <a:xfrm>
            <a:off x="3128781" y="3378912"/>
            <a:ext cx="13101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T</a:t>
            </a:r>
            <a:r>
              <a:rPr lang="en-DE" sz="1600" dirty="0"/>
              <a:t>r</a:t>
            </a:r>
            <a:r>
              <a:rPr lang="de-DE" sz="1600" dirty="0"/>
              <a:t>a</a:t>
            </a:r>
            <a:r>
              <a:rPr lang="en-DE" sz="1600" dirty="0" err="1"/>
              <a:t>i</a:t>
            </a:r>
            <a:r>
              <a:rPr lang="de-DE" sz="1600" dirty="0"/>
              <a:t>n</a:t>
            </a:r>
            <a:r>
              <a:rPr lang="en-DE" sz="1600" dirty="0"/>
              <a:t>  C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s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f</a:t>
            </a:r>
            <a:r>
              <a:rPr lang="de-DE" sz="1600" dirty="0"/>
              <a:t>i</a:t>
            </a:r>
            <a:r>
              <a:rPr lang="en-DE" sz="1600" dirty="0"/>
              <a:t>e</a:t>
            </a:r>
            <a:r>
              <a:rPr lang="de-DE" sz="1600" dirty="0"/>
              <a:t>r</a:t>
            </a:r>
            <a:r>
              <a:rPr lang="en-DE" sz="1600" dirty="0"/>
              <a:t>s</a:t>
            </a:r>
            <a:endParaRPr lang="en-SE" sz="1600" dirty="0"/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A5F75798-B9E8-4F3E-A059-470625718C5D}"/>
              </a:ext>
            </a:extLst>
          </p:cNvPr>
          <p:cNvSpPr/>
          <p:nvPr/>
        </p:nvSpPr>
        <p:spPr>
          <a:xfrm rot="10800000">
            <a:off x="3438132" y="3947566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A7ADE-F0E8-4291-A1D7-3D4351CFA4FD}"/>
              </a:ext>
            </a:extLst>
          </p:cNvPr>
          <p:cNvSpPr txBox="1"/>
          <p:nvPr/>
        </p:nvSpPr>
        <p:spPr>
          <a:xfrm>
            <a:off x="2168889" y="4029463"/>
            <a:ext cx="13101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T</a:t>
            </a:r>
            <a:r>
              <a:rPr lang="en-DE" sz="1600" dirty="0" err="1"/>
              <a:t>est</a:t>
            </a:r>
            <a:r>
              <a:rPr lang="en-DE" sz="1600" dirty="0"/>
              <a:t>  C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s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f</a:t>
            </a:r>
            <a:r>
              <a:rPr lang="de-DE" sz="1600" dirty="0"/>
              <a:t>i</a:t>
            </a:r>
            <a:r>
              <a:rPr lang="en-DE" sz="1600" dirty="0"/>
              <a:t>e</a:t>
            </a:r>
            <a:r>
              <a:rPr lang="de-DE" sz="1600" dirty="0"/>
              <a:t>r</a:t>
            </a:r>
            <a:r>
              <a:rPr lang="en-DE" sz="1600" dirty="0"/>
              <a:t>s</a:t>
            </a:r>
            <a:endParaRPr lang="en-SE" sz="1600" dirty="0"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296A386-C743-4507-B593-87441A1571EA}"/>
              </a:ext>
            </a:extLst>
          </p:cNvPr>
          <p:cNvSpPr/>
          <p:nvPr/>
        </p:nvSpPr>
        <p:spPr>
          <a:xfrm rot="16200000">
            <a:off x="1707136" y="3977134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B0D38-1CA4-4198-B37E-E0ADD7BA87A4}"/>
              </a:ext>
            </a:extLst>
          </p:cNvPr>
          <p:cNvSpPr txBox="1"/>
          <p:nvPr/>
        </p:nvSpPr>
        <p:spPr>
          <a:xfrm>
            <a:off x="1158946" y="3388008"/>
            <a:ext cx="13101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L</a:t>
            </a:r>
            <a:r>
              <a:rPr lang="en-DE" sz="1600" dirty="0"/>
              <a:t>e</a:t>
            </a:r>
            <a:r>
              <a:rPr lang="de-DE" sz="1600" dirty="0"/>
              <a:t>a</a:t>
            </a:r>
            <a:r>
              <a:rPr lang="en-DE" sz="1600" dirty="0"/>
              <a:t>r</a:t>
            </a:r>
            <a:r>
              <a:rPr lang="de-DE" sz="1600" dirty="0"/>
              <a:t>n</a:t>
            </a:r>
            <a:r>
              <a:rPr lang="en-DE" sz="1600" dirty="0"/>
              <a:t> </a:t>
            </a:r>
            <a:r>
              <a:rPr lang="de-DE" sz="1600" dirty="0"/>
              <a:t>f</a:t>
            </a:r>
            <a:r>
              <a:rPr lang="en-DE" sz="1600" dirty="0"/>
              <a:t>r</a:t>
            </a:r>
            <a:r>
              <a:rPr lang="de-DE" sz="1600" dirty="0"/>
              <a:t>o</a:t>
            </a:r>
            <a:r>
              <a:rPr lang="en-DE" sz="1600" dirty="0"/>
              <a:t>m </a:t>
            </a: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l</a:t>
            </a:r>
            <a:r>
              <a:rPr lang="en-DE" sz="1600" dirty="0"/>
              <a:t>t</a:t>
            </a:r>
            <a:r>
              <a:rPr lang="de-DE" sz="1600" dirty="0"/>
              <a:t>s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8263145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</a:t>
            </a:r>
            <a:r>
              <a:rPr lang="en-DE" dirty="0"/>
              <a:t>valuation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de-DE" sz="1800" dirty="0"/>
              <a:t>Q</a:t>
            </a:r>
            <a:r>
              <a:rPr lang="en-DE" sz="1800" dirty="0"/>
              <a:t>u</a:t>
            </a:r>
            <a:r>
              <a:rPr lang="de-DE" sz="1800" dirty="0"/>
              <a:t>a</a:t>
            </a:r>
            <a:r>
              <a:rPr lang="en-DE" sz="1800" dirty="0"/>
              <a:t>l</a:t>
            </a:r>
            <a:r>
              <a:rPr lang="de-DE" sz="1800" dirty="0"/>
              <a:t>i</a:t>
            </a:r>
            <a:r>
              <a:rPr lang="en-DE" sz="1800" dirty="0" err="1"/>
              <a:t>tative</a:t>
            </a:r>
            <a:r>
              <a:rPr lang="en-DE" sz="1800" dirty="0"/>
              <a:t> evaluation</a:t>
            </a:r>
          </a:p>
          <a:p>
            <a:pPr lvl="1"/>
            <a:r>
              <a:rPr lang="en-DE" sz="1800" dirty="0"/>
              <a:t>A 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m</a:t>
            </a:r>
            <a:r>
              <a:rPr lang="en-DE" sz="1800" dirty="0"/>
              <a:t>o &amp; </a:t>
            </a:r>
            <a:r>
              <a:rPr lang="de-DE" sz="1800" dirty="0"/>
              <a:t>s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v</a:t>
            </a:r>
            <a:r>
              <a:rPr lang="de-DE" sz="1800" dirty="0"/>
              <a:t>e</a:t>
            </a:r>
            <a:r>
              <a:rPr lang="en-DE" sz="1800" dirty="0"/>
              <a:t>y </a:t>
            </a:r>
            <a:r>
              <a:rPr lang="de-DE" sz="1800" dirty="0"/>
              <a:t>w</a:t>
            </a:r>
            <a:r>
              <a:rPr lang="en-DE" sz="1800" dirty="0" err="1"/>
              <a:t>i</a:t>
            </a:r>
            <a:r>
              <a:rPr lang="de-DE" sz="1800" dirty="0"/>
              <a:t>t</a:t>
            </a:r>
            <a:r>
              <a:rPr lang="en-DE" sz="1800" dirty="0"/>
              <a:t>h </a:t>
            </a:r>
            <a:r>
              <a:rPr lang="de-DE" sz="1800" dirty="0"/>
              <a:t>M</a:t>
            </a:r>
            <a:r>
              <a:rPr lang="en-DE" sz="1800" dirty="0"/>
              <a:t>L </a:t>
            </a:r>
            <a:r>
              <a:rPr lang="de-DE" sz="1800" dirty="0"/>
              <a:t>s</a:t>
            </a:r>
            <a:r>
              <a:rPr lang="en-DE" sz="1800" dirty="0"/>
              <a:t>t</a:t>
            </a:r>
            <a:r>
              <a:rPr lang="de-DE" sz="1800" dirty="0"/>
              <a:t>u</a:t>
            </a:r>
            <a:r>
              <a:rPr lang="en-DE" sz="1800" dirty="0"/>
              <a:t>d</a:t>
            </a:r>
            <a:r>
              <a:rPr lang="de-DE" sz="1800" dirty="0"/>
              <a:t>e</a:t>
            </a:r>
            <a:r>
              <a:rPr lang="en-DE" sz="1800" dirty="0"/>
              <a:t>n</a:t>
            </a:r>
            <a:r>
              <a:rPr lang="de-DE" sz="1800" dirty="0"/>
              <a:t>t</a:t>
            </a:r>
            <a:r>
              <a:rPr lang="en-DE" sz="1800" dirty="0"/>
              <a:t>s</a:t>
            </a:r>
            <a:r>
              <a:rPr lang="en-US" sz="1800" dirty="0"/>
              <a:t> (formative)</a:t>
            </a:r>
            <a:endParaRPr lang="en-D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60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66037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</a:t>
            </a:r>
            <a:r>
              <a:rPr lang="en-DE" dirty="0"/>
              <a:t>valuation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de-DE" sz="1800" dirty="0"/>
              <a:t>Q</a:t>
            </a:r>
            <a:r>
              <a:rPr lang="en-DE" sz="1800" dirty="0"/>
              <a:t>u</a:t>
            </a:r>
            <a:r>
              <a:rPr lang="de-DE" sz="1800" dirty="0"/>
              <a:t>a</a:t>
            </a:r>
            <a:r>
              <a:rPr lang="en-DE" sz="1800" dirty="0"/>
              <a:t>l</a:t>
            </a:r>
            <a:r>
              <a:rPr lang="de-DE" sz="1800" dirty="0"/>
              <a:t>i</a:t>
            </a:r>
            <a:r>
              <a:rPr lang="en-DE" sz="1800" dirty="0" err="1"/>
              <a:t>tative</a:t>
            </a:r>
            <a:r>
              <a:rPr lang="en-DE" sz="1800" dirty="0"/>
              <a:t> evaluation</a:t>
            </a:r>
          </a:p>
          <a:p>
            <a:pPr lvl="1"/>
            <a:r>
              <a:rPr lang="en-DE" sz="1800" dirty="0"/>
              <a:t>A 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m</a:t>
            </a:r>
            <a:r>
              <a:rPr lang="en-DE" sz="1800" dirty="0"/>
              <a:t>o &amp; </a:t>
            </a:r>
            <a:r>
              <a:rPr lang="de-DE" sz="1800" dirty="0"/>
              <a:t>s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v</a:t>
            </a:r>
            <a:r>
              <a:rPr lang="de-DE" sz="1800" dirty="0"/>
              <a:t>e</a:t>
            </a:r>
            <a:r>
              <a:rPr lang="en-DE" sz="1800" dirty="0"/>
              <a:t>y </a:t>
            </a:r>
            <a:r>
              <a:rPr lang="de-DE" sz="1800" dirty="0"/>
              <a:t>w</a:t>
            </a:r>
            <a:r>
              <a:rPr lang="en-DE" sz="1800" dirty="0" err="1"/>
              <a:t>i</a:t>
            </a:r>
            <a:r>
              <a:rPr lang="de-DE" sz="1800" dirty="0"/>
              <a:t>t</a:t>
            </a:r>
            <a:r>
              <a:rPr lang="en-DE" sz="1800" dirty="0"/>
              <a:t>h </a:t>
            </a:r>
            <a:r>
              <a:rPr lang="de-DE" sz="1800" dirty="0"/>
              <a:t>M</a:t>
            </a:r>
            <a:r>
              <a:rPr lang="en-DE" sz="1800" dirty="0"/>
              <a:t>L </a:t>
            </a:r>
            <a:r>
              <a:rPr lang="de-DE" sz="1800" dirty="0"/>
              <a:t>s</a:t>
            </a:r>
            <a:r>
              <a:rPr lang="en-DE" sz="1800" dirty="0"/>
              <a:t>t</a:t>
            </a:r>
            <a:r>
              <a:rPr lang="de-DE" sz="1800" dirty="0"/>
              <a:t>u</a:t>
            </a:r>
            <a:r>
              <a:rPr lang="en-DE" sz="1800" dirty="0"/>
              <a:t>d</a:t>
            </a:r>
            <a:r>
              <a:rPr lang="de-DE" sz="1800" dirty="0"/>
              <a:t>e</a:t>
            </a:r>
            <a:r>
              <a:rPr lang="en-DE" sz="1800" dirty="0"/>
              <a:t>n</a:t>
            </a:r>
            <a:r>
              <a:rPr lang="de-DE" sz="1800" dirty="0"/>
              <a:t>t</a:t>
            </a:r>
            <a:r>
              <a:rPr lang="en-DE" sz="1800" dirty="0"/>
              <a:t>s</a:t>
            </a:r>
            <a:r>
              <a:rPr lang="en-US" sz="1800" dirty="0"/>
              <a:t> (formative)</a:t>
            </a:r>
            <a:endParaRPr lang="en-DE" sz="1800" dirty="0"/>
          </a:p>
          <a:p>
            <a:pPr lvl="1"/>
            <a:r>
              <a:rPr lang="en-US" sz="1800" dirty="0"/>
              <a:t>Two c</a:t>
            </a:r>
            <a:r>
              <a:rPr lang="en-DE" sz="1800" dirty="0"/>
              <a:t>a</a:t>
            </a:r>
            <a:r>
              <a:rPr lang="de-DE" sz="1800" dirty="0"/>
              <a:t>s</a:t>
            </a:r>
            <a:r>
              <a:rPr lang="en-DE" sz="1800" dirty="0"/>
              <a:t>e </a:t>
            </a:r>
            <a:r>
              <a:rPr lang="de-DE" sz="1800" dirty="0"/>
              <a:t>s</a:t>
            </a:r>
            <a:r>
              <a:rPr lang="en-DE" sz="1800" dirty="0"/>
              <a:t>t</a:t>
            </a:r>
            <a:r>
              <a:rPr lang="de-DE" sz="1800" dirty="0"/>
              <a:t>u</a:t>
            </a:r>
            <a:r>
              <a:rPr lang="en-DE" sz="1800" dirty="0"/>
              <a:t>d</a:t>
            </a:r>
            <a:r>
              <a:rPr lang="de-DE" sz="1800" dirty="0"/>
              <a:t>i</a:t>
            </a:r>
            <a:r>
              <a:rPr lang="en-DE" sz="1800" dirty="0"/>
              <a:t>e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de-DE" sz="1800" dirty="0"/>
              <a:t>w</a:t>
            </a:r>
            <a:r>
              <a:rPr lang="en-DE" sz="1800" dirty="0" err="1"/>
              <a:t>i</a:t>
            </a:r>
            <a:r>
              <a:rPr lang="de-DE" sz="1800" dirty="0"/>
              <a:t>t</a:t>
            </a:r>
            <a:r>
              <a:rPr lang="en-DE" sz="1800" dirty="0"/>
              <a:t>h </a:t>
            </a:r>
            <a:r>
              <a:rPr lang="en-US" sz="1800" dirty="0"/>
              <a:t>domain </a:t>
            </a:r>
            <a:r>
              <a:rPr lang="de-DE" sz="1800" dirty="0"/>
              <a:t>e</a:t>
            </a:r>
            <a:r>
              <a:rPr lang="en-DE" sz="1800" dirty="0"/>
              <a:t>x</a:t>
            </a:r>
            <a:r>
              <a:rPr lang="de-DE" sz="1800" dirty="0"/>
              <a:t>p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t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en-US" sz="1800" dirty="0"/>
              <a:t>&amp;</a:t>
            </a:r>
            <a:r>
              <a:rPr lang="en-DE" sz="1800" dirty="0"/>
              <a:t> </a:t>
            </a:r>
            <a:r>
              <a:rPr lang="de-DE" sz="1800" dirty="0"/>
              <a:t>r</a:t>
            </a:r>
            <a:r>
              <a:rPr lang="en-DE" sz="1800" dirty="0"/>
              <a:t>e</a:t>
            </a:r>
            <a:r>
              <a:rPr lang="de-DE" sz="1800" dirty="0"/>
              <a:t>a</a:t>
            </a:r>
            <a:r>
              <a:rPr lang="en-DE" sz="1800" dirty="0"/>
              <a:t>l world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61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263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</a:t>
            </a:r>
            <a:r>
              <a:rPr lang="en-DE" dirty="0"/>
              <a:t>valuation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9067202" cy="4176713"/>
          </a:xfrm>
        </p:spPr>
        <p:txBody>
          <a:bodyPr/>
          <a:lstStyle/>
          <a:p>
            <a:endParaRPr lang="en-DE" sz="1800" dirty="0"/>
          </a:p>
          <a:p>
            <a:r>
              <a:rPr lang="de-DE" sz="1800" dirty="0"/>
              <a:t>Q</a:t>
            </a:r>
            <a:r>
              <a:rPr lang="en-DE" sz="1800" dirty="0"/>
              <a:t>u</a:t>
            </a:r>
            <a:r>
              <a:rPr lang="de-DE" sz="1800" dirty="0"/>
              <a:t>a</a:t>
            </a:r>
            <a:r>
              <a:rPr lang="en-DE" sz="1800" dirty="0"/>
              <a:t>l</a:t>
            </a:r>
            <a:r>
              <a:rPr lang="de-DE" sz="1800" dirty="0"/>
              <a:t>i</a:t>
            </a:r>
            <a:r>
              <a:rPr lang="en-DE" sz="1800" dirty="0" err="1"/>
              <a:t>tative</a:t>
            </a:r>
            <a:r>
              <a:rPr lang="en-DE" sz="1800" dirty="0"/>
              <a:t> evaluation</a:t>
            </a:r>
          </a:p>
          <a:p>
            <a:pPr lvl="1"/>
            <a:r>
              <a:rPr lang="en-DE" sz="1800" dirty="0"/>
              <a:t>A </a:t>
            </a:r>
            <a:r>
              <a:rPr lang="de-DE" sz="1800" dirty="0"/>
              <a:t>d</a:t>
            </a:r>
            <a:r>
              <a:rPr lang="en-DE" sz="1800" dirty="0"/>
              <a:t>e</a:t>
            </a:r>
            <a:r>
              <a:rPr lang="de-DE" sz="1800" dirty="0"/>
              <a:t>m</a:t>
            </a:r>
            <a:r>
              <a:rPr lang="en-DE" sz="1800" dirty="0"/>
              <a:t>o &amp; </a:t>
            </a:r>
            <a:r>
              <a:rPr lang="de-DE" sz="1800" dirty="0"/>
              <a:t>s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v</a:t>
            </a:r>
            <a:r>
              <a:rPr lang="de-DE" sz="1800" dirty="0"/>
              <a:t>e</a:t>
            </a:r>
            <a:r>
              <a:rPr lang="en-DE" sz="1800" dirty="0"/>
              <a:t>y </a:t>
            </a:r>
            <a:r>
              <a:rPr lang="de-DE" sz="1800" dirty="0"/>
              <a:t>w</a:t>
            </a:r>
            <a:r>
              <a:rPr lang="en-DE" sz="1800" dirty="0" err="1"/>
              <a:t>i</a:t>
            </a:r>
            <a:r>
              <a:rPr lang="de-DE" sz="1800" dirty="0"/>
              <a:t>t</a:t>
            </a:r>
            <a:r>
              <a:rPr lang="en-DE" sz="1800" dirty="0"/>
              <a:t>h </a:t>
            </a:r>
            <a:r>
              <a:rPr lang="de-DE" sz="1800" dirty="0"/>
              <a:t>M</a:t>
            </a:r>
            <a:r>
              <a:rPr lang="en-DE" sz="1800" dirty="0"/>
              <a:t>L </a:t>
            </a:r>
            <a:r>
              <a:rPr lang="de-DE" sz="1800" dirty="0"/>
              <a:t>s</a:t>
            </a:r>
            <a:r>
              <a:rPr lang="en-DE" sz="1800" dirty="0"/>
              <a:t>t</a:t>
            </a:r>
            <a:r>
              <a:rPr lang="de-DE" sz="1800" dirty="0"/>
              <a:t>u</a:t>
            </a:r>
            <a:r>
              <a:rPr lang="en-DE" sz="1800" dirty="0"/>
              <a:t>d</a:t>
            </a:r>
            <a:r>
              <a:rPr lang="de-DE" sz="1800" dirty="0"/>
              <a:t>e</a:t>
            </a:r>
            <a:r>
              <a:rPr lang="en-DE" sz="1800" dirty="0"/>
              <a:t>n</a:t>
            </a:r>
            <a:r>
              <a:rPr lang="de-DE" sz="1800" dirty="0"/>
              <a:t>t</a:t>
            </a:r>
            <a:r>
              <a:rPr lang="en-DE" sz="1800" dirty="0"/>
              <a:t>s</a:t>
            </a:r>
          </a:p>
          <a:p>
            <a:pPr lvl="1"/>
            <a:r>
              <a:rPr lang="en-US" sz="1800" dirty="0"/>
              <a:t>Two c</a:t>
            </a:r>
            <a:r>
              <a:rPr lang="en-DE" sz="1800" dirty="0"/>
              <a:t>a</a:t>
            </a:r>
            <a:r>
              <a:rPr lang="de-DE" sz="1800" dirty="0"/>
              <a:t>s</a:t>
            </a:r>
            <a:r>
              <a:rPr lang="en-DE" sz="1800" dirty="0"/>
              <a:t>e </a:t>
            </a:r>
            <a:r>
              <a:rPr lang="de-DE" sz="1800" dirty="0"/>
              <a:t>s</a:t>
            </a:r>
            <a:r>
              <a:rPr lang="en-DE" sz="1800" dirty="0"/>
              <a:t>t</a:t>
            </a:r>
            <a:r>
              <a:rPr lang="de-DE" sz="1800" dirty="0"/>
              <a:t>u</a:t>
            </a:r>
            <a:r>
              <a:rPr lang="en-DE" sz="1800" dirty="0"/>
              <a:t>d</a:t>
            </a:r>
            <a:r>
              <a:rPr lang="de-DE" sz="1800" dirty="0"/>
              <a:t>i</a:t>
            </a:r>
            <a:r>
              <a:rPr lang="en-DE" sz="1800" dirty="0"/>
              <a:t>e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de-DE" sz="1800" dirty="0"/>
              <a:t>w</a:t>
            </a:r>
            <a:r>
              <a:rPr lang="en-DE" sz="1800" dirty="0"/>
              <a:t>i</a:t>
            </a:r>
            <a:r>
              <a:rPr lang="de-DE" sz="1800" dirty="0"/>
              <a:t>t</a:t>
            </a:r>
            <a:r>
              <a:rPr lang="en-DE" sz="1800" dirty="0"/>
              <a:t>h </a:t>
            </a:r>
            <a:r>
              <a:rPr lang="en-US" sz="1800" dirty="0"/>
              <a:t>domain </a:t>
            </a:r>
            <a:r>
              <a:rPr lang="de-DE" sz="1800" dirty="0"/>
              <a:t>e</a:t>
            </a:r>
            <a:r>
              <a:rPr lang="en-DE" sz="1800" dirty="0"/>
              <a:t>x</a:t>
            </a:r>
            <a:r>
              <a:rPr lang="de-DE" sz="1800" dirty="0"/>
              <a:t>p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t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en-US" sz="1800" dirty="0"/>
              <a:t>&amp;</a:t>
            </a:r>
            <a:r>
              <a:rPr lang="en-DE" sz="1800" dirty="0"/>
              <a:t> </a:t>
            </a:r>
            <a:r>
              <a:rPr lang="de-DE" sz="1800" dirty="0"/>
              <a:t>r</a:t>
            </a:r>
            <a:r>
              <a:rPr lang="en-DE" sz="1800" dirty="0"/>
              <a:t>e</a:t>
            </a:r>
            <a:r>
              <a:rPr lang="de-DE" sz="1800" dirty="0"/>
              <a:t>a</a:t>
            </a:r>
            <a:r>
              <a:rPr lang="en-DE" sz="1800" dirty="0"/>
              <a:t>l world problems</a:t>
            </a:r>
          </a:p>
          <a:p>
            <a:r>
              <a:rPr lang="en-US" sz="1800" dirty="0"/>
              <a:t>Both</a:t>
            </a:r>
            <a:r>
              <a:rPr lang="en-DE" sz="1800" dirty="0"/>
              <a:t> confirmatory and su</a:t>
            </a:r>
            <a:r>
              <a:rPr lang="de-DE" sz="1800" dirty="0" err="1"/>
              <a:t>rp</a:t>
            </a:r>
            <a:r>
              <a:rPr lang="en-DE" sz="1800" dirty="0"/>
              <a:t>r</a:t>
            </a:r>
            <a:r>
              <a:rPr lang="de-DE" sz="1800" dirty="0"/>
              <a:t>i</a:t>
            </a:r>
            <a:r>
              <a:rPr lang="en-DE" sz="1800" dirty="0"/>
              <a:t>s</a:t>
            </a:r>
            <a:r>
              <a:rPr lang="de-DE" sz="1800" dirty="0"/>
              <a:t>i</a:t>
            </a:r>
            <a:r>
              <a:rPr lang="en-DE" sz="1800" dirty="0"/>
              <a:t>n</a:t>
            </a:r>
            <a:r>
              <a:rPr lang="de-DE" sz="1800" dirty="0"/>
              <a:t>g</a:t>
            </a:r>
            <a:r>
              <a:rPr lang="en-DE" sz="1800" dirty="0"/>
              <a:t> </a:t>
            </a:r>
            <a:r>
              <a:rPr lang="en-US" sz="1800" dirty="0"/>
              <a:t>insight (see paper for more)</a:t>
            </a:r>
            <a:endParaRPr lang="en-D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62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34319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8862486" cy="4176713"/>
          </a:xfrm>
        </p:spPr>
        <p:txBody>
          <a:bodyPr/>
          <a:lstStyle/>
          <a:p>
            <a:endParaRPr lang="en-DE" sz="1800" dirty="0"/>
          </a:p>
          <a:p>
            <a:pPr marL="0" indent="0">
              <a:buNone/>
            </a:pPr>
            <a:endParaRPr lang="en-DE" sz="1800" dirty="0"/>
          </a:p>
          <a:p>
            <a:endParaRPr lang="en-DE" sz="1800" dirty="0"/>
          </a:p>
          <a:p>
            <a:endParaRPr lang="en-DE" sz="1800" dirty="0"/>
          </a:p>
          <a:p>
            <a:pPr marL="0" indent="0" algn="ctr">
              <a:buNone/>
            </a:pPr>
            <a:r>
              <a:rPr lang="de-DE" sz="1800" dirty="0"/>
              <a:t>C</a:t>
            </a:r>
            <a:r>
              <a:rPr lang="en-DE" sz="1800" dirty="0"/>
              <a:t>o</a:t>
            </a:r>
            <a:r>
              <a:rPr lang="de-DE" sz="1800" dirty="0"/>
              <a:t>n</a:t>
            </a:r>
            <a:r>
              <a:rPr lang="en-DE" sz="1800" dirty="0"/>
              <a:t>c</a:t>
            </a:r>
            <a:r>
              <a:rPr lang="de-DE" sz="1800" dirty="0"/>
              <a:t>l</a:t>
            </a:r>
            <a:r>
              <a:rPr lang="en-DE" sz="1800" dirty="0"/>
              <a:t>u</a:t>
            </a:r>
            <a:r>
              <a:rPr lang="de-DE" sz="1800" dirty="0"/>
              <a:t>s</a:t>
            </a:r>
            <a:r>
              <a:rPr lang="en-DE" sz="1800" dirty="0" err="1"/>
              <a:t>i</a:t>
            </a:r>
            <a:r>
              <a:rPr lang="de-DE" sz="1800" dirty="0"/>
              <a:t>o</a:t>
            </a:r>
            <a:r>
              <a:rPr lang="en-DE" sz="1800" dirty="0"/>
              <a:t>n</a:t>
            </a:r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3300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V</a:t>
            </a:r>
            <a:r>
              <a:rPr lang="de-DE" dirty="0"/>
              <a:t>i</a:t>
            </a:r>
            <a:r>
              <a:rPr lang="en-DE" dirty="0"/>
              <a:t>s </a:t>
            </a:r>
            <a:r>
              <a:rPr lang="de-DE" dirty="0"/>
              <a:t>h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p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k</a:t>
            </a:r>
            <a:r>
              <a:rPr lang="en-DE" dirty="0"/>
              <a:t>e </a:t>
            </a:r>
            <a:r>
              <a:rPr lang="de-DE" dirty="0"/>
              <a:t>a</a:t>
            </a:r>
            <a:r>
              <a:rPr lang="en-DE" dirty="0"/>
              <a:t> </a:t>
            </a:r>
            <a:r>
              <a:rPr lang="de-DE" dirty="0"/>
              <a:t>m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e 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med hyperparameter choice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9"/>
            <a:ext cx="9067202" cy="2011203"/>
          </a:xfrm>
        </p:spPr>
        <p:txBody>
          <a:bodyPr/>
          <a:lstStyle/>
          <a:p>
            <a:endParaRPr lang="en-DE" sz="1800" dirty="0"/>
          </a:p>
          <a:p>
            <a:r>
              <a:rPr lang="de-DE" sz="1800" dirty="0"/>
              <a:t>C</a:t>
            </a:r>
            <a:r>
              <a:rPr lang="en-DE" sz="1800" dirty="0"/>
              <a:t>l</a:t>
            </a:r>
            <a:r>
              <a:rPr lang="de-DE" sz="1800" dirty="0"/>
              <a:t>a</a:t>
            </a:r>
            <a:r>
              <a:rPr lang="en-DE" sz="1800" dirty="0"/>
              <a:t>V</a:t>
            </a:r>
            <a:r>
              <a:rPr lang="de-DE" sz="1800" dirty="0"/>
              <a:t>i</a:t>
            </a:r>
            <a:r>
              <a:rPr lang="en-DE" sz="1800" dirty="0"/>
              <a:t>s </a:t>
            </a:r>
            <a:r>
              <a:rPr lang="de-DE" sz="1800" dirty="0"/>
              <a:t>a</a:t>
            </a:r>
            <a:r>
              <a:rPr lang="en-DE" sz="1800" dirty="0"/>
              <a:t>l</a:t>
            </a:r>
            <a:r>
              <a:rPr lang="de-DE" sz="1800" dirty="0"/>
              <a:t>l</a:t>
            </a:r>
            <a:r>
              <a:rPr lang="en-DE" sz="1800" dirty="0"/>
              <a:t>o</a:t>
            </a:r>
            <a:r>
              <a:rPr lang="de-DE" sz="1800" dirty="0"/>
              <a:t>w</a:t>
            </a:r>
            <a:r>
              <a:rPr lang="en-DE" sz="1800" dirty="0"/>
              <a:t>s </a:t>
            </a:r>
            <a:r>
              <a:rPr lang="de-DE" sz="1800" dirty="0"/>
              <a:t>t</a:t>
            </a:r>
            <a:r>
              <a:rPr lang="en-DE" sz="1800" dirty="0"/>
              <a:t>o </a:t>
            </a:r>
            <a:r>
              <a:rPr lang="de-DE" sz="1800" dirty="0"/>
              <a:t>c</a:t>
            </a:r>
            <a:r>
              <a:rPr lang="en-DE" sz="1800" dirty="0"/>
              <a:t>o</a:t>
            </a:r>
            <a:r>
              <a:rPr lang="de-DE" sz="1800" dirty="0"/>
              <a:t>m</a:t>
            </a:r>
            <a:r>
              <a:rPr lang="en-DE" sz="1800" dirty="0"/>
              <a:t>p</a:t>
            </a:r>
            <a:r>
              <a:rPr lang="de-DE" sz="1800" dirty="0"/>
              <a:t>a</a:t>
            </a:r>
            <a:r>
              <a:rPr lang="en-DE" sz="1800" dirty="0"/>
              <a:t>r</a:t>
            </a:r>
            <a:r>
              <a:rPr lang="de-DE" sz="1800" dirty="0"/>
              <a:t>e</a:t>
            </a:r>
            <a:r>
              <a:rPr lang="en-DE" sz="1800" dirty="0"/>
              <a:t> </a:t>
            </a:r>
            <a:r>
              <a:rPr lang="de-DE" sz="1800" dirty="0"/>
              <a:t>c</a:t>
            </a:r>
            <a:r>
              <a:rPr lang="en-DE" sz="1800" dirty="0"/>
              <a:t>l</a:t>
            </a:r>
            <a:r>
              <a:rPr lang="de-DE" sz="1800" dirty="0"/>
              <a:t>a</a:t>
            </a:r>
            <a:r>
              <a:rPr lang="en-DE" sz="1800" dirty="0"/>
              <a:t>s</a:t>
            </a:r>
            <a:r>
              <a:rPr lang="de-DE" sz="1800" dirty="0"/>
              <a:t>s</a:t>
            </a:r>
            <a:r>
              <a:rPr lang="en-DE" sz="1800" dirty="0" err="1"/>
              <a:t>i</a:t>
            </a:r>
            <a:r>
              <a:rPr lang="de-DE" sz="1800" dirty="0"/>
              <a:t>f</a:t>
            </a:r>
            <a:r>
              <a:rPr lang="en-DE" sz="1800" dirty="0" err="1"/>
              <a:t>i</a:t>
            </a:r>
            <a:r>
              <a:rPr lang="de-DE" sz="1800" dirty="0"/>
              <a:t>e</a:t>
            </a:r>
            <a:r>
              <a:rPr lang="en-DE" sz="1800" dirty="0"/>
              <a:t>r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en-US" sz="1800" dirty="0"/>
              <a:t>to better understand the hyperparameter space</a:t>
            </a:r>
            <a:endParaRPr lang="en-DE" sz="1800" dirty="0"/>
          </a:p>
          <a:p>
            <a:pPr lvl="1"/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64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B49A25-7F97-45C7-ADB5-D70850CCE33F}"/>
              </a:ext>
            </a:extLst>
          </p:cNvPr>
          <p:cNvSpPr txBox="1"/>
          <p:nvPr/>
        </p:nvSpPr>
        <p:spPr>
          <a:xfrm>
            <a:off x="2141412" y="4125510"/>
            <a:ext cx="1821975" cy="66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S</a:t>
            </a:r>
            <a:r>
              <a:rPr lang="de-DE" sz="1600" dirty="0"/>
              <a:t>a</a:t>
            </a:r>
            <a:r>
              <a:rPr lang="en-DE" sz="1600" dirty="0"/>
              <a:t>m</a:t>
            </a:r>
            <a:r>
              <a:rPr lang="de-DE" sz="1600" dirty="0"/>
              <a:t>p</a:t>
            </a:r>
            <a:r>
              <a:rPr lang="en-DE" sz="1600" dirty="0"/>
              <a:t>le </a:t>
            </a:r>
            <a:r>
              <a:rPr lang="de-DE" sz="1600" dirty="0"/>
              <a:t>H</a:t>
            </a:r>
            <a:r>
              <a:rPr lang="en-DE" sz="1600" dirty="0"/>
              <a:t>P </a:t>
            </a:r>
            <a:r>
              <a:rPr lang="de-DE" sz="1600" dirty="0"/>
              <a:t>S</a:t>
            </a:r>
            <a:r>
              <a:rPr lang="en-DE" sz="1600" dirty="0"/>
              <a:t>p</a:t>
            </a:r>
            <a:r>
              <a:rPr lang="de-DE" sz="1600" dirty="0"/>
              <a:t>a</a:t>
            </a:r>
            <a:r>
              <a:rPr lang="en-DE" sz="1600" dirty="0"/>
              <a:t>c</a:t>
            </a:r>
            <a:r>
              <a:rPr lang="de-DE" sz="1600" dirty="0"/>
              <a:t>e</a:t>
            </a:r>
            <a:r>
              <a:rPr lang="en-DE" sz="1600" dirty="0"/>
              <a:t>,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Train Classifiers  </a:t>
            </a:r>
            <a:endParaRPr lang="en-SE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11788-FD9B-4DDB-B36B-AD1B5462F2B8}"/>
              </a:ext>
            </a:extLst>
          </p:cNvPr>
          <p:cNvSpPr txBox="1"/>
          <p:nvPr/>
        </p:nvSpPr>
        <p:spPr>
          <a:xfrm>
            <a:off x="4088889" y="4080014"/>
            <a:ext cx="1627337" cy="66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l</a:t>
            </a:r>
            <a:r>
              <a:rPr lang="en-DE" sz="1600" dirty="0"/>
              <a:t>t</a:t>
            </a:r>
            <a:r>
              <a:rPr lang="de-DE" sz="1600" dirty="0"/>
              <a:t>s</a:t>
            </a:r>
            <a:endParaRPr lang="en-DE" sz="1600" dirty="0"/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  </a:t>
            </a:r>
            <a:endParaRPr lang="en-SE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72908-EC2F-4E85-A5F6-2A60B1DB7A3C}"/>
              </a:ext>
            </a:extLst>
          </p:cNvPr>
          <p:cNvSpPr txBox="1"/>
          <p:nvPr/>
        </p:nvSpPr>
        <p:spPr>
          <a:xfrm>
            <a:off x="5859694" y="4127782"/>
            <a:ext cx="1519439" cy="66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V</a:t>
            </a:r>
            <a:r>
              <a:rPr lang="en-DE" sz="1600" dirty="0" err="1"/>
              <a:t>i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a</a:t>
            </a:r>
            <a:r>
              <a:rPr lang="en-DE" sz="1600" dirty="0"/>
              <a:t>l </a:t>
            </a:r>
            <a:r>
              <a:rPr lang="de-DE" sz="1600" dirty="0"/>
              <a:t>A</a:t>
            </a:r>
            <a:r>
              <a:rPr lang="en-DE" sz="1600" dirty="0"/>
              <a:t>n</a:t>
            </a:r>
            <a:r>
              <a:rPr lang="de-DE" sz="1600" dirty="0"/>
              <a:t>a</a:t>
            </a:r>
            <a:r>
              <a:rPr lang="en-DE" sz="1600" dirty="0"/>
              <a:t>l</a:t>
            </a:r>
            <a:r>
              <a:rPr lang="de-DE" sz="1600" dirty="0"/>
              <a:t>y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s,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I</a:t>
            </a:r>
            <a:r>
              <a:rPr lang="en-DE" sz="1600" dirty="0"/>
              <a:t>n</a:t>
            </a:r>
            <a:r>
              <a:rPr lang="de-DE" sz="1600" dirty="0"/>
              <a:t>s</a:t>
            </a:r>
            <a:r>
              <a:rPr lang="en-DE" sz="1600" dirty="0" err="1"/>
              <a:t>i</a:t>
            </a:r>
            <a:r>
              <a:rPr lang="de-DE" sz="1600" dirty="0"/>
              <a:t>g</a:t>
            </a:r>
            <a:r>
              <a:rPr lang="en-DE" sz="1600" dirty="0"/>
              <a:t>h</a:t>
            </a:r>
            <a:r>
              <a:rPr lang="de-DE" sz="1600" dirty="0"/>
              <a:t>t</a:t>
            </a:r>
            <a:r>
              <a:rPr lang="en-DE" sz="1600" dirty="0"/>
              <a:t>  </a:t>
            </a:r>
            <a:endParaRPr lang="en-SE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65DF0B-AB56-427A-8FE7-D157D367CEEE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3963387" y="4458678"/>
            <a:ext cx="1896307" cy="2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000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V</a:t>
            </a:r>
            <a:r>
              <a:rPr lang="de-DE" dirty="0"/>
              <a:t>i</a:t>
            </a:r>
            <a:r>
              <a:rPr lang="en-DE" dirty="0"/>
              <a:t>s </a:t>
            </a:r>
            <a:r>
              <a:rPr lang="de-DE" dirty="0"/>
              <a:t>h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p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k</a:t>
            </a:r>
            <a:r>
              <a:rPr lang="en-DE" dirty="0"/>
              <a:t>e </a:t>
            </a:r>
            <a:r>
              <a:rPr lang="de-DE" dirty="0"/>
              <a:t>a</a:t>
            </a:r>
            <a:r>
              <a:rPr lang="en-DE" dirty="0"/>
              <a:t> </a:t>
            </a:r>
            <a:r>
              <a:rPr lang="de-DE" dirty="0"/>
              <a:t>m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e 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med hyperparameter choice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9"/>
            <a:ext cx="9067202" cy="2011203"/>
          </a:xfrm>
        </p:spPr>
        <p:txBody>
          <a:bodyPr/>
          <a:lstStyle/>
          <a:p>
            <a:endParaRPr lang="en-DE" sz="1800" dirty="0"/>
          </a:p>
          <a:p>
            <a:r>
              <a:rPr lang="de-DE" sz="1800" dirty="0"/>
              <a:t>C</a:t>
            </a:r>
            <a:r>
              <a:rPr lang="en-DE" sz="1800" dirty="0"/>
              <a:t>l</a:t>
            </a:r>
            <a:r>
              <a:rPr lang="de-DE" sz="1800" dirty="0"/>
              <a:t>a</a:t>
            </a:r>
            <a:r>
              <a:rPr lang="en-DE" sz="1800" dirty="0"/>
              <a:t>V</a:t>
            </a:r>
            <a:r>
              <a:rPr lang="de-DE" sz="1800" dirty="0"/>
              <a:t>i</a:t>
            </a:r>
            <a:r>
              <a:rPr lang="en-DE" sz="1800" dirty="0"/>
              <a:t>s </a:t>
            </a:r>
            <a:r>
              <a:rPr lang="de-DE" sz="1800" dirty="0"/>
              <a:t>a</a:t>
            </a:r>
            <a:r>
              <a:rPr lang="en-DE" sz="1800" dirty="0"/>
              <a:t>l</a:t>
            </a:r>
            <a:r>
              <a:rPr lang="de-DE" sz="1800" dirty="0"/>
              <a:t>l</a:t>
            </a:r>
            <a:r>
              <a:rPr lang="en-DE" sz="1800" dirty="0"/>
              <a:t>o</a:t>
            </a:r>
            <a:r>
              <a:rPr lang="de-DE" sz="1800" dirty="0"/>
              <a:t>w</a:t>
            </a:r>
            <a:r>
              <a:rPr lang="en-DE" sz="1800" dirty="0"/>
              <a:t>s </a:t>
            </a:r>
            <a:r>
              <a:rPr lang="de-DE" sz="1800" dirty="0"/>
              <a:t>t</a:t>
            </a:r>
            <a:r>
              <a:rPr lang="en-DE" sz="1800" dirty="0"/>
              <a:t>o </a:t>
            </a:r>
            <a:r>
              <a:rPr lang="de-DE" sz="1800" dirty="0"/>
              <a:t>c</a:t>
            </a:r>
            <a:r>
              <a:rPr lang="en-DE" sz="1800" dirty="0"/>
              <a:t>o</a:t>
            </a:r>
            <a:r>
              <a:rPr lang="de-DE" sz="1800" dirty="0"/>
              <a:t>m</a:t>
            </a:r>
            <a:r>
              <a:rPr lang="en-DE" sz="1800" dirty="0"/>
              <a:t>p</a:t>
            </a:r>
            <a:r>
              <a:rPr lang="de-DE" sz="1800" dirty="0"/>
              <a:t>a</a:t>
            </a:r>
            <a:r>
              <a:rPr lang="en-DE" sz="1800" dirty="0"/>
              <a:t>r</a:t>
            </a:r>
            <a:r>
              <a:rPr lang="de-DE" sz="1800" dirty="0"/>
              <a:t>e</a:t>
            </a:r>
            <a:r>
              <a:rPr lang="en-DE" sz="1800" dirty="0"/>
              <a:t> </a:t>
            </a:r>
            <a:r>
              <a:rPr lang="de-DE" sz="1800" dirty="0"/>
              <a:t>c</a:t>
            </a:r>
            <a:r>
              <a:rPr lang="en-DE" sz="1800" dirty="0"/>
              <a:t>l</a:t>
            </a:r>
            <a:r>
              <a:rPr lang="de-DE" sz="1800" dirty="0"/>
              <a:t>a</a:t>
            </a:r>
            <a:r>
              <a:rPr lang="en-DE" sz="1800" dirty="0"/>
              <a:t>s</a:t>
            </a:r>
            <a:r>
              <a:rPr lang="de-DE" sz="1800" dirty="0"/>
              <a:t>s</a:t>
            </a:r>
            <a:r>
              <a:rPr lang="en-DE" sz="1800" dirty="0"/>
              <a:t>i</a:t>
            </a:r>
            <a:r>
              <a:rPr lang="de-DE" sz="1800" dirty="0"/>
              <a:t>f</a:t>
            </a:r>
            <a:r>
              <a:rPr lang="en-DE" sz="1800" dirty="0"/>
              <a:t>i</a:t>
            </a:r>
            <a:r>
              <a:rPr lang="de-DE" sz="1800" dirty="0"/>
              <a:t>e</a:t>
            </a:r>
            <a:r>
              <a:rPr lang="en-DE" sz="1800" dirty="0"/>
              <a:t>r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en-US" sz="1800" dirty="0"/>
              <a:t>to better understand the hyperparameter space</a:t>
            </a:r>
            <a:endParaRPr lang="en-DE" sz="1800" dirty="0"/>
          </a:p>
          <a:p>
            <a:r>
              <a:rPr lang="en-US" sz="1800" dirty="0"/>
              <a:t>F</a:t>
            </a:r>
            <a:r>
              <a:rPr lang="en-DE" sz="1800" dirty="0"/>
              <a:t>u</a:t>
            </a:r>
            <a:r>
              <a:rPr lang="de-DE" sz="1800" dirty="0"/>
              <a:t>t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e </a:t>
            </a:r>
            <a:r>
              <a:rPr lang="de-DE" sz="1800" dirty="0"/>
              <a:t>w</a:t>
            </a:r>
            <a:r>
              <a:rPr lang="en-DE" sz="1800" dirty="0"/>
              <a:t>o</a:t>
            </a:r>
            <a:r>
              <a:rPr lang="de-DE" sz="1800" dirty="0"/>
              <a:t>r</a:t>
            </a:r>
            <a:r>
              <a:rPr lang="en-DE" sz="1800" dirty="0"/>
              <a:t>k</a:t>
            </a:r>
          </a:p>
          <a:p>
            <a:pPr lvl="1"/>
            <a:r>
              <a:rPr lang="en-DE" sz="1800" dirty="0"/>
              <a:t>E</a:t>
            </a:r>
            <a:r>
              <a:rPr lang="de-DE" sz="1800" dirty="0"/>
              <a:t>x</a:t>
            </a:r>
            <a:r>
              <a:rPr lang="en-DE" sz="1800" dirty="0"/>
              <a:t>t</a:t>
            </a:r>
            <a:r>
              <a:rPr lang="de-DE" sz="1800" dirty="0"/>
              <a:t>e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t</a:t>
            </a:r>
            <a:r>
              <a:rPr lang="en-DE" sz="1800" dirty="0"/>
              <a:t>o </a:t>
            </a:r>
            <a:r>
              <a:rPr lang="de-DE" sz="1800" dirty="0"/>
              <a:t>o</a:t>
            </a:r>
            <a:r>
              <a:rPr lang="en-DE" sz="1800" dirty="0"/>
              <a:t>t</a:t>
            </a:r>
            <a:r>
              <a:rPr lang="de-DE" sz="1800" dirty="0"/>
              <a:t>h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 </a:t>
            </a:r>
            <a:r>
              <a:rPr lang="de-DE" sz="1800" dirty="0"/>
              <a:t>M</a:t>
            </a:r>
            <a:r>
              <a:rPr lang="en-DE" sz="1800" dirty="0"/>
              <a:t>L </a:t>
            </a:r>
            <a:r>
              <a:rPr lang="de-DE" sz="1800" dirty="0"/>
              <a:t>d</a:t>
            </a:r>
            <a:r>
              <a:rPr lang="en-DE" sz="1800" dirty="0"/>
              <a:t>o</a:t>
            </a:r>
            <a:r>
              <a:rPr lang="de-DE" sz="1800" dirty="0"/>
              <a:t>m</a:t>
            </a:r>
            <a:r>
              <a:rPr lang="en-DE" sz="1800" dirty="0"/>
              <a:t>a</a:t>
            </a:r>
            <a:r>
              <a:rPr lang="de-DE" sz="1800" dirty="0"/>
              <a:t>i</a:t>
            </a:r>
            <a:r>
              <a:rPr lang="en-DE" sz="1800" dirty="0"/>
              <a:t>n</a:t>
            </a:r>
            <a:r>
              <a:rPr lang="de-DE" sz="1800" dirty="0"/>
              <a:t>s</a:t>
            </a:r>
            <a:r>
              <a:rPr lang="en-DE" sz="1800" dirty="0"/>
              <a:t> (</a:t>
            </a:r>
            <a:r>
              <a:rPr lang="de-DE" sz="1800" dirty="0"/>
              <a:t>e</a:t>
            </a:r>
            <a:r>
              <a:rPr lang="en-DE" sz="1800" dirty="0"/>
              <a:t>.</a:t>
            </a:r>
            <a:r>
              <a:rPr lang="de-DE" sz="1800" dirty="0"/>
              <a:t>g</a:t>
            </a:r>
            <a:r>
              <a:rPr lang="en-DE" sz="1800" dirty="0"/>
              <a:t>. regression, tr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s</a:t>
            </a:r>
            <a:r>
              <a:rPr lang="en-DE" sz="1800" dirty="0"/>
              <a:t>f</a:t>
            </a:r>
            <a:r>
              <a:rPr lang="de-DE" sz="1800" dirty="0"/>
              <a:t>o</a:t>
            </a:r>
            <a:r>
              <a:rPr lang="en-DE" sz="1800" dirty="0"/>
              <a:t>r</a:t>
            </a:r>
            <a:r>
              <a:rPr lang="de-DE" sz="1800" dirty="0"/>
              <a:t>m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s)</a:t>
            </a:r>
          </a:p>
          <a:p>
            <a:pPr marL="0" indent="0">
              <a:buNone/>
            </a:pPr>
            <a:endParaRPr lang="en-DE" sz="1800" dirty="0"/>
          </a:p>
          <a:p>
            <a:pPr lvl="1"/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65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B49A25-7F97-45C7-ADB5-D70850CCE33F}"/>
              </a:ext>
            </a:extLst>
          </p:cNvPr>
          <p:cNvSpPr txBox="1"/>
          <p:nvPr/>
        </p:nvSpPr>
        <p:spPr>
          <a:xfrm>
            <a:off x="2141412" y="4125510"/>
            <a:ext cx="1821975" cy="66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S</a:t>
            </a:r>
            <a:r>
              <a:rPr lang="de-DE" sz="1600" dirty="0"/>
              <a:t>a</a:t>
            </a:r>
            <a:r>
              <a:rPr lang="en-DE" sz="1600" dirty="0"/>
              <a:t>m</a:t>
            </a:r>
            <a:r>
              <a:rPr lang="de-DE" sz="1600" dirty="0"/>
              <a:t>p</a:t>
            </a:r>
            <a:r>
              <a:rPr lang="en-DE" sz="1600" dirty="0"/>
              <a:t>le </a:t>
            </a:r>
            <a:r>
              <a:rPr lang="de-DE" sz="1600" dirty="0"/>
              <a:t>H</a:t>
            </a:r>
            <a:r>
              <a:rPr lang="en-DE" sz="1600" dirty="0"/>
              <a:t>P </a:t>
            </a:r>
            <a:r>
              <a:rPr lang="de-DE" sz="1600" dirty="0"/>
              <a:t>S</a:t>
            </a:r>
            <a:r>
              <a:rPr lang="en-DE" sz="1600" dirty="0"/>
              <a:t>p</a:t>
            </a:r>
            <a:r>
              <a:rPr lang="de-DE" sz="1600" dirty="0"/>
              <a:t>a</a:t>
            </a:r>
            <a:r>
              <a:rPr lang="en-DE" sz="1600" dirty="0"/>
              <a:t>c</a:t>
            </a:r>
            <a:r>
              <a:rPr lang="de-DE" sz="1600" dirty="0"/>
              <a:t>e</a:t>
            </a:r>
            <a:r>
              <a:rPr lang="en-DE" sz="1600" dirty="0"/>
              <a:t>,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Train Classifiers  </a:t>
            </a:r>
            <a:endParaRPr lang="en-SE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11788-FD9B-4DDB-B36B-AD1B5462F2B8}"/>
              </a:ext>
            </a:extLst>
          </p:cNvPr>
          <p:cNvSpPr txBox="1"/>
          <p:nvPr/>
        </p:nvSpPr>
        <p:spPr>
          <a:xfrm>
            <a:off x="4088889" y="4080014"/>
            <a:ext cx="1627337" cy="1359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l</a:t>
            </a:r>
            <a:r>
              <a:rPr lang="en-DE" sz="1600" dirty="0"/>
              <a:t>t</a:t>
            </a:r>
            <a:r>
              <a:rPr lang="de-DE" sz="1600" dirty="0"/>
              <a:t>s</a:t>
            </a:r>
            <a:endParaRPr lang="en-DE" sz="1600" dirty="0"/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>
                <a:solidFill>
                  <a:schemeClr val="accent2"/>
                </a:solidFill>
              </a:rPr>
              <a:t>Any prediction and score works!  </a:t>
            </a:r>
            <a:endParaRPr lang="en-SE" sz="1600" dirty="0">
              <a:solidFill>
                <a:schemeClr val="accent2"/>
              </a:solidFill>
            </a:endParaRP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  </a:t>
            </a:r>
            <a:endParaRPr lang="en-SE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72908-EC2F-4E85-A5F6-2A60B1DB7A3C}"/>
              </a:ext>
            </a:extLst>
          </p:cNvPr>
          <p:cNvSpPr txBox="1"/>
          <p:nvPr/>
        </p:nvSpPr>
        <p:spPr>
          <a:xfrm>
            <a:off x="5859694" y="4127782"/>
            <a:ext cx="1519439" cy="66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V</a:t>
            </a:r>
            <a:r>
              <a:rPr lang="en-DE" sz="1600" dirty="0" err="1"/>
              <a:t>i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a</a:t>
            </a:r>
            <a:r>
              <a:rPr lang="en-DE" sz="1600" dirty="0"/>
              <a:t>l </a:t>
            </a:r>
            <a:r>
              <a:rPr lang="de-DE" sz="1600" dirty="0"/>
              <a:t>A</a:t>
            </a:r>
            <a:r>
              <a:rPr lang="en-DE" sz="1600" dirty="0"/>
              <a:t>n</a:t>
            </a:r>
            <a:r>
              <a:rPr lang="de-DE" sz="1600" dirty="0"/>
              <a:t>a</a:t>
            </a:r>
            <a:r>
              <a:rPr lang="en-DE" sz="1600" dirty="0"/>
              <a:t>l</a:t>
            </a:r>
            <a:r>
              <a:rPr lang="de-DE" sz="1600" dirty="0"/>
              <a:t>y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s,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I</a:t>
            </a:r>
            <a:r>
              <a:rPr lang="en-DE" sz="1600" dirty="0"/>
              <a:t>n</a:t>
            </a:r>
            <a:r>
              <a:rPr lang="de-DE" sz="1600" dirty="0"/>
              <a:t>s</a:t>
            </a:r>
            <a:r>
              <a:rPr lang="en-DE" sz="1600" dirty="0" err="1"/>
              <a:t>i</a:t>
            </a:r>
            <a:r>
              <a:rPr lang="de-DE" sz="1600" dirty="0"/>
              <a:t>g</a:t>
            </a:r>
            <a:r>
              <a:rPr lang="en-DE" sz="1600" dirty="0"/>
              <a:t>h</a:t>
            </a:r>
            <a:r>
              <a:rPr lang="de-DE" sz="1600" dirty="0"/>
              <a:t>t</a:t>
            </a:r>
            <a:r>
              <a:rPr lang="en-DE" sz="1600" dirty="0"/>
              <a:t>  </a:t>
            </a:r>
            <a:endParaRPr lang="en-SE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65DF0B-AB56-427A-8FE7-D157D367CEEE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3963387" y="4458678"/>
            <a:ext cx="1896307" cy="2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827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V</a:t>
            </a:r>
            <a:r>
              <a:rPr lang="de-DE" dirty="0"/>
              <a:t>i</a:t>
            </a:r>
            <a:r>
              <a:rPr lang="en-DE" dirty="0"/>
              <a:t>s </a:t>
            </a:r>
            <a:r>
              <a:rPr lang="de-DE" dirty="0"/>
              <a:t>h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p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k</a:t>
            </a:r>
            <a:r>
              <a:rPr lang="en-DE" dirty="0"/>
              <a:t>e </a:t>
            </a:r>
            <a:r>
              <a:rPr lang="de-DE" dirty="0"/>
              <a:t>a</a:t>
            </a:r>
            <a:r>
              <a:rPr lang="en-DE" dirty="0"/>
              <a:t> </a:t>
            </a:r>
            <a:r>
              <a:rPr lang="de-DE" dirty="0"/>
              <a:t>m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e 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med hyperparameter choice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9"/>
            <a:ext cx="9067202" cy="2011203"/>
          </a:xfrm>
        </p:spPr>
        <p:txBody>
          <a:bodyPr/>
          <a:lstStyle/>
          <a:p>
            <a:endParaRPr lang="en-DE" sz="1800" dirty="0"/>
          </a:p>
          <a:p>
            <a:r>
              <a:rPr lang="de-DE" sz="1800" dirty="0"/>
              <a:t>C</a:t>
            </a:r>
            <a:r>
              <a:rPr lang="en-DE" sz="1800" dirty="0"/>
              <a:t>l</a:t>
            </a:r>
            <a:r>
              <a:rPr lang="de-DE" sz="1800" dirty="0"/>
              <a:t>a</a:t>
            </a:r>
            <a:r>
              <a:rPr lang="en-DE" sz="1800" dirty="0"/>
              <a:t>V</a:t>
            </a:r>
            <a:r>
              <a:rPr lang="de-DE" sz="1800" dirty="0"/>
              <a:t>i</a:t>
            </a:r>
            <a:r>
              <a:rPr lang="en-DE" sz="1800" dirty="0"/>
              <a:t>s </a:t>
            </a:r>
            <a:r>
              <a:rPr lang="de-DE" sz="1800" dirty="0"/>
              <a:t>a</a:t>
            </a:r>
            <a:r>
              <a:rPr lang="en-DE" sz="1800" dirty="0"/>
              <a:t>l</a:t>
            </a:r>
            <a:r>
              <a:rPr lang="de-DE" sz="1800" dirty="0"/>
              <a:t>l</a:t>
            </a:r>
            <a:r>
              <a:rPr lang="en-DE" sz="1800" dirty="0"/>
              <a:t>o</a:t>
            </a:r>
            <a:r>
              <a:rPr lang="de-DE" sz="1800" dirty="0"/>
              <a:t>w</a:t>
            </a:r>
            <a:r>
              <a:rPr lang="en-DE" sz="1800" dirty="0"/>
              <a:t>s </a:t>
            </a:r>
            <a:r>
              <a:rPr lang="de-DE" sz="1800" dirty="0"/>
              <a:t>t</a:t>
            </a:r>
            <a:r>
              <a:rPr lang="en-DE" sz="1800" dirty="0"/>
              <a:t>o </a:t>
            </a:r>
            <a:r>
              <a:rPr lang="de-DE" sz="1800" dirty="0"/>
              <a:t>c</a:t>
            </a:r>
            <a:r>
              <a:rPr lang="en-DE" sz="1800" dirty="0"/>
              <a:t>o</a:t>
            </a:r>
            <a:r>
              <a:rPr lang="de-DE" sz="1800" dirty="0"/>
              <a:t>m</a:t>
            </a:r>
            <a:r>
              <a:rPr lang="en-DE" sz="1800" dirty="0"/>
              <a:t>p</a:t>
            </a:r>
            <a:r>
              <a:rPr lang="de-DE" sz="1800" dirty="0"/>
              <a:t>a</a:t>
            </a:r>
            <a:r>
              <a:rPr lang="en-DE" sz="1800" dirty="0"/>
              <a:t>r</a:t>
            </a:r>
            <a:r>
              <a:rPr lang="de-DE" sz="1800" dirty="0"/>
              <a:t>e</a:t>
            </a:r>
            <a:r>
              <a:rPr lang="en-DE" sz="1800" dirty="0"/>
              <a:t> </a:t>
            </a:r>
            <a:r>
              <a:rPr lang="de-DE" sz="1800" dirty="0"/>
              <a:t>c</a:t>
            </a:r>
            <a:r>
              <a:rPr lang="en-DE" sz="1800" dirty="0"/>
              <a:t>l</a:t>
            </a:r>
            <a:r>
              <a:rPr lang="de-DE" sz="1800" dirty="0"/>
              <a:t>a</a:t>
            </a:r>
            <a:r>
              <a:rPr lang="en-DE" sz="1800" dirty="0"/>
              <a:t>s</a:t>
            </a:r>
            <a:r>
              <a:rPr lang="de-DE" sz="1800" dirty="0"/>
              <a:t>s</a:t>
            </a:r>
            <a:r>
              <a:rPr lang="en-DE" sz="1800" dirty="0"/>
              <a:t>i</a:t>
            </a:r>
            <a:r>
              <a:rPr lang="de-DE" sz="1800" dirty="0"/>
              <a:t>f</a:t>
            </a:r>
            <a:r>
              <a:rPr lang="en-DE" sz="1800" dirty="0"/>
              <a:t>i</a:t>
            </a:r>
            <a:r>
              <a:rPr lang="de-DE" sz="1800" dirty="0"/>
              <a:t>e</a:t>
            </a:r>
            <a:r>
              <a:rPr lang="en-DE" sz="1800" dirty="0"/>
              <a:t>r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en-US" sz="1800" dirty="0"/>
              <a:t>to better understand the hyperparameter space</a:t>
            </a:r>
            <a:endParaRPr lang="en-DE" sz="1800" dirty="0"/>
          </a:p>
          <a:p>
            <a:r>
              <a:rPr lang="en-US" sz="1800" dirty="0"/>
              <a:t>F</a:t>
            </a:r>
            <a:r>
              <a:rPr lang="en-DE" sz="1800" dirty="0"/>
              <a:t>u</a:t>
            </a:r>
            <a:r>
              <a:rPr lang="de-DE" sz="1800" dirty="0"/>
              <a:t>t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e </a:t>
            </a:r>
            <a:r>
              <a:rPr lang="de-DE" sz="1800" dirty="0"/>
              <a:t>w</a:t>
            </a:r>
            <a:r>
              <a:rPr lang="en-DE" sz="1800" dirty="0"/>
              <a:t>o</a:t>
            </a:r>
            <a:r>
              <a:rPr lang="de-DE" sz="1800" dirty="0"/>
              <a:t>r</a:t>
            </a:r>
            <a:r>
              <a:rPr lang="en-DE" sz="1800" dirty="0"/>
              <a:t>k</a:t>
            </a:r>
          </a:p>
          <a:p>
            <a:pPr lvl="1"/>
            <a:r>
              <a:rPr lang="en-DE" sz="1800" dirty="0"/>
              <a:t>E</a:t>
            </a:r>
            <a:r>
              <a:rPr lang="de-DE" sz="1800" dirty="0"/>
              <a:t>x</a:t>
            </a:r>
            <a:r>
              <a:rPr lang="en-DE" sz="1800" dirty="0"/>
              <a:t>t</a:t>
            </a:r>
            <a:r>
              <a:rPr lang="de-DE" sz="1800" dirty="0"/>
              <a:t>e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t</a:t>
            </a:r>
            <a:r>
              <a:rPr lang="en-DE" sz="1800" dirty="0"/>
              <a:t>o </a:t>
            </a:r>
            <a:r>
              <a:rPr lang="de-DE" sz="1800" dirty="0"/>
              <a:t>o</a:t>
            </a:r>
            <a:r>
              <a:rPr lang="en-DE" sz="1800" dirty="0"/>
              <a:t>t</a:t>
            </a:r>
            <a:r>
              <a:rPr lang="de-DE" sz="1800" dirty="0"/>
              <a:t>h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 </a:t>
            </a:r>
            <a:r>
              <a:rPr lang="de-DE" sz="1800" dirty="0"/>
              <a:t>M</a:t>
            </a:r>
            <a:r>
              <a:rPr lang="en-DE" sz="1800" dirty="0"/>
              <a:t>L </a:t>
            </a:r>
            <a:r>
              <a:rPr lang="de-DE" sz="1800" dirty="0"/>
              <a:t>d</a:t>
            </a:r>
            <a:r>
              <a:rPr lang="en-DE" sz="1800" dirty="0"/>
              <a:t>o</a:t>
            </a:r>
            <a:r>
              <a:rPr lang="de-DE" sz="1800" dirty="0"/>
              <a:t>m</a:t>
            </a:r>
            <a:r>
              <a:rPr lang="en-DE" sz="1800" dirty="0"/>
              <a:t>a</a:t>
            </a:r>
            <a:r>
              <a:rPr lang="de-DE" sz="1800" dirty="0"/>
              <a:t>i</a:t>
            </a:r>
            <a:r>
              <a:rPr lang="en-DE" sz="1800" dirty="0"/>
              <a:t>n</a:t>
            </a:r>
            <a:r>
              <a:rPr lang="de-DE" sz="1800" dirty="0"/>
              <a:t>s</a:t>
            </a:r>
            <a:r>
              <a:rPr lang="en-DE" sz="1800" dirty="0"/>
              <a:t> (</a:t>
            </a:r>
            <a:r>
              <a:rPr lang="de-DE" sz="1800" dirty="0"/>
              <a:t>e</a:t>
            </a:r>
            <a:r>
              <a:rPr lang="en-DE" sz="1800" dirty="0"/>
              <a:t>.</a:t>
            </a:r>
            <a:r>
              <a:rPr lang="de-DE" sz="1800" dirty="0"/>
              <a:t>g</a:t>
            </a:r>
            <a:r>
              <a:rPr lang="en-DE" sz="1800" dirty="0"/>
              <a:t>. regression, tr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s</a:t>
            </a:r>
            <a:r>
              <a:rPr lang="en-DE" sz="1800" dirty="0"/>
              <a:t>f</a:t>
            </a:r>
            <a:r>
              <a:rPr lang="de-DE" sz="1800" dirty="0"/>
              <a:t>o</a:t>
            </a:r>
            <a:r>
              <a:rPr lang="en-DE" sz="1800" dirty="0"/>
              <a:t>r</a:t>
            </a:r>
            <a:r>
              <a:rPr lang="de-DE" sz="1800" dirty="0"/>
              <a:t>m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s)</a:t>
            </a:r>
          </a:p>
          <a:p>
            <a:pPr lvl="1"/>
            <a:r>
              <a:rPr lang="en-DE" sz="1800" dirty="0"/>
              <a:t>Integrate AutoML </a:t>
            </a:r>
            <a:r>
              <a:rPr lang="en-US" sz="1800" dirty="0"/>
              <a:t>to </a:t>
            </a:r>
            <a:r>
              <a:rPr lang="en-DE" sz="1800" dirty="0"/>
              <a:t>find good HP values automatically</a:t>
            </a:r>
          </a:p>
          <a:p>
            <a:pPr lvl="1"/>
            <a:endParaRPr lang="en-DE" sz="1800" dirty="0"/>
          </a:p>
          <a:p>
            <a:pPr marL="0" indent="0">
              <a:buNone/>
            </a:pPr>
            <a:endParaRPr lang="en-DE" sz="1800" dirty="0"/>
          </a:p>
          <a:p>
            <a:pPr lvl="1"/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66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643A1-E14A-43D1-8040-027C0DE88143}"/>
              </a:ext>
            </a:extLst>
          </p:cNvPr>
          <p:cNvSpPr txBox="1"/>
          <p:nvPr/>
        </p:nvSpPr>
        <p:spPr>
          <a:xfrm>
            <a:off x="3529830" y="3242459"/>
            <a:ext cx="1098645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accent2"/>
                </a:solidFill>
              </a:rPr>
              <a:t>A</a:t>
            </a:r>
            <a:r>
              <a:rPr lang="en-DE" sz="1600" dirty="0">
                <a:solidFill>
                  <a:schemeClr val="accent2"/>
                </a:solidFill>
              </a:rPr>
              <a:t>u</a:t>
            </a:r>
            <a:r>
              <a:rPr lang="de-DE" sz="1600" dirty="0">
                <a:solidFill>
                  <a:schemeClr val="accent2"/>
                </a:solidFill>
              </a:rPr>
              <a:t>t</a:t>
            </a:r>
            <a:r>
              <a:rPr lang="en-DE" sz="1600" dirty="0">
                <a:solidFill>
                  <a:schemeClr val="accent2"/>
                </a:solidFill>
              </a:rPr>
              <a:t>o</a:t>
            </a:r>
            <a:r>
              <a:rPr lang="de-DE" sz="1600" dirty="0">
                <a:solidFill>
                  <a:schemeClr val="accent2"/>
                </a:solidFill>
              </a:rPr>
              <a:t>M</a:t>
            </a:r>
            <a:r>
              <a:rPr lang="en-DE" sz="1600" dirty="0">
                <a:solidFill>
                  <a:schemeClr val="accent2"/>
                </a:solidFill>
              </a:rPr>
              <a:t>L</a:t>
            </a:r>
            <a:endParaRPr lang="en-SE" sz="1600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5E1B20-FAB2-468A-8DC3-501ABC1CC293}"/>
              </a:ext>
            </a:extLst>
          </p:cNvPr>
          <p:cNvCxnSpPr>
            <a:cxnSpLocks/>
          </p:cNvCxnSpPr>
          <p:nvPr/>
        </p:nvCxnSpPr>
        <p:spPr>
          <a:xfrm flipH="1" flipV="1">
            <a:off x="4448770" y="3524386"/>
            <a:ext cx="453788" cy="530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1BBCE1-46C2-4E8E-9722-B80104BEDF5D}"/>
              </a:ext>
            </a:extLst>
          </p:cNvPr>
          <p:cNvCxnSpPr>
            <a:cxnSpLocks/>
          </p:cNvCxnSpPr>
          <p:nvPr/>
        </p:nvCxnSpPr>
        <p:spPr>
          <a:xfrm flipH="1">
            <a:off x="3176117" y="3536252"/>
            <a:ext cx="510636" cy="563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B49A25-7F97-45C7-ADB5-D70850CCE33F}"/>
              </a:ext>
            </a:extLst>
          </p:cNvPr>
          <p:cNvSpPr txBox="1"/>
          <p:nvPr/>
        </p:nvSpPr>
        <p:spPr>
          <a:xfrm>
            <a:off x="2141412" y="4125510"/>
            <a:ext cx="1821975" cy="66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S</a:t>
            </a:r>
            <a:r>
              <a:rPr lang="de-DE" sz="1600" dirty="0"/>
              <a:t>a</a:t>
            </a:r>
            <a:r>
              <a:rPr lang="en-DE" sz="1600" dirty="0"/>
              <a:t>m</a:t>
            </a:r>
            <a:r>
              <a:rPr lang="de-DE" sz="1600" dirty="0"/>
              <a:t>p</a:t>
            </a:r>
            <a:r>
              <a:rPr lang="en-DE" sz="1600" dirty="0"/>
              <a:t>le </a:t>
            </a:r>
            <a:r>
              <a:rPr lang="de-DE" sz="1600" dirty="0"/>
              <a:t>H</a:t>
            </a:r>
            <a:r>
              <a:rPr lang="en-DE" sz="1600" dirty="0"/>
              <a:t>P </a:t>
            </a:r>
            <a:r>
              <a:rPr lang="de-DE" sz="1600" dirty="0"/>
              <a:t>S</a:t>
            </a:r>
            <a:r>
              <a:rPr lang="en-DE" sz="1600" dirty="0"/>
              <a:t>p</a:t>
            </a:r>
            <a:r>
              <a:rPr lang="de-DE" sz="1600" dirty="0"/>
              <a:t>a</a:t>
            </a:r>
            <a:r>
              <a:rPr lang="en-DE" sz="1600" dirty="0"/>
              <a:t>c</a:t>
            </a:r>
            <a:r>
              <a:rPr lang="de-DE" sz="1600" dirty="0"/>
              <a:t>e</a:t>
            </a:r>
            <a:r>
              <a:rPr lang="en-DE" sz="1600" dirty="0"/>
              <a:t>,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Train Classifiers  </a:t>
            </a:r>
            <a:endParaRPr lang="en-SE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11788-FD9B-4DDB-B36B-AD1B5462F2B8}"/>
              </a:ext>
            </a:extLst>
          </p:cNvPr>
          <p:cNvSpPr txBox="1"/>
          <p:nvPr/>
        </p:nvSpPr>
        <p:spPr>
          <a:xfrm>
            <a:off x="4088889" y="4080014"/>
            <a:ext cx="1627337" cy="1359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l</a:t>
            </a:r>
            <a:r>
              <a:rPr lang="en-DE" sz="1600" dirty="0"/>
              <a:t>t</a:t>
            </a:r>
            <a:r>
              <a:rPr lang="de-DE" sz="1600" dirty="0"/>
              <a:t>s</a:t>
            </a:r>
            <a:endParaRPr lang="en-DE" sz="1600" dirty="0"/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>
                <a:solidFill>
                  <a:schemeClr val="accent2"/>
                </a:solidFill>
              </a:rPr>
              <a:t>Any prediction and score works!  </a:t>
            </a:r>
            <a:endParaRPr lang="en-SE" sz="1600" dirty="0">
              <a:solidFill>
                <a:schemeClr val="accent2"/>
              </a:solidFill>
            </a:endParaRP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  </a:t>
            </a:r>
            <a:endParaRPr lang="en-SE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72908-EC2F-4E85-A5F6-2A60B1DB7A3C}"/>
              </a:ext>
            </a:extLst>
          </p:cNvPr>
          <p:cNvSpPr txBox="1"/>
          <p:nvPr/>
        </p:nvSpPr>
        <p:spPr>
          <a:xfrm>
            <a:off x="5859694" y="4127782"/>
            <a:ext cx="1519439" cy="66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V</a:t>
            </a:r>
            <a:r>
              <a:rPr lang="en-DE" sz="1600" dirty="0" err="1"/>
              <a:t>i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a</a:t>
            </a:r>
            <a:r>
              <a:rPr lang="en-DE" sz="1600" dirty="0"/>
              <a:t>l </a:t>
            </a:r>
            <a:r>
              <a:rPr lang="de-DE" sz="1600" dirty="0"/>
              <a:t>A</a:t>
            </a:r>
            <a:r>
              <a:rPr lang="en-DE" sz="1600" dirty="0"/>
              <a:t>n</a:t>
            </a:r>
            <a:r>
              <a:rPr lang="de-DE" sz="1600" dirty="0"/>
              <a:t>a</a:t>
            </a:r>
            <a:r>
              <a:rPr lang="en-DE" sz="1600" dirty="0"/>
              <a:t>l</a:t>
            </a:r>
            <a:r>
              <a:rPr lang="de-DE" sz="1600" dirty="0"/>
              <a:t>y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s,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I</a:t>
            </a:r>
            <a:r>
              <a:rPr lang="en-DE" sz="1600" dirty="0"/>
              <a:t>n</a:t>
            </a:r>
            <a:r>
              <a:rPr lang="de-DE" sz="1600" dirty="0"/>
              <a:t>s</a:t>
            </a:r>
            <a:r>
              <a:rPr lang="en-DE" sz="1600" dirty="0" err="1"/>
              <a:t>i</a:t>
            </a:r>
            <a:r>
              <a:rPr lang="de-DE" sz="1600" dirty="0"/>
              <a:t>g</a:t>
            </a:r>
            <a:r>
              <a:rPr lang="en-DE" sz="1600" dirty="0"/>
              <a:t>h</a:t>
            </a:r>
            <a:r>
              <a:rPr lang="de-DE" sz="1600" dirty="0"/>
              <a:t>t</a:t>
            </a:r>
            <a:r>
              <a:rPr lang="en-DE" sz="1600" dirty="0"/>
              <a:t>  </a:t>
            </a:r>
            <a:endParaRPr lang="en-SE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65DF0B-AB56-427A-8FE7-D157D367CEEE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3963387" y="4458678"/>
            <a:ext cx="1896307" cy="2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39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V</a:t>
            </a:r>
            <a:r>
              <a:rPr lang="de-DE" dirty="0"/>
              <a:t>i</a:t>
            </a:r>
            <a:r>
              <a:rPr lang="en-DE" dirty="0"/>
              <a:t>s </a:t>
            </a:r>
            <a:r>
              <a:rPr lang="de-DE" dirty="0"/>
              <a:t>h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p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k</a:t>
            </a:r>
            <a:r>
              <a:rPr lang="en-DE" dirty="0"/>
              <a:t>e </a:t>
            </a:r>
            <a:r>
              <a:rPr lang="de-DE" dirty="0"/>
              <a:t>a</a:t>
            </a:r>
            <a:r>
              <a:rPr lang="en-DE" dirty="0"/>
              <a:t> </a:t>
            </a:r>
            <a:r>
              <a:rPr lang="de-DE" dirty="0"/>
              <a:t>m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e 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med hyperparameter choice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9"/>
            <a:ext cx="9067202" cy="2941516"/>
          </a:xfrm>
        </p:spPr>
        <p:txBody>
          <a:bodyPr/>
          <a:lstStyle/>
          <a:p>
            <a:endParaRPr lang="en-DE" sz="1800" dirty="0"/>
          </a:p>
          <a:p>
            <a:r>
              <a:rPr lang="de-DE" sz="1800" dirty="0"/>
              <a:t>C</a:t>
            </a:r>
            <a:r>
              <a:rPr lang="en-DE" sz="1800" dirty="0"/>
              <a:t>l</a:t>
            </a:r>
            <a:r>
              <a:rPr lang="de-DE" sz="1800" dirty="0"/>
              <a:t>a</a:t>
            </a:r>
            <a:r>
              <a:rPr lang="en-DE" sz="1800" dirty="0"/>
              <a:t>V</a:t>
            </a:r>
            <a:r>
              <a:rPr lang="de-DE" sz="1800" dirty="0"/>
              <a:t>i</a:t>
            </a:r>
            <a:r>
              <a:rPr lang="en-DE" sz="1800" dirty="0"/>
              <a:t>s </a:t>
            </a:r>
            <a:r>
              <a:rPr lang="de-DE" sz="1800" dirty="0"/>
              <a:t>a</a:t>
            </a:r>
            <a:r>
              <a:rPr lang="en-DE" sz="1800" dirty="0"/>
              <a:t>l</a:t>
            </a:r>
            <a:r>
              <a:rPr lang="de-DE" sz="1800" dirty="0"/>
              <a:t>l</a:t>
            </a:r>
            <a:r>
              <a:rPr lang="en-DE" sz="1800" dirty="0"/>
              <a:t>o</a:t>
            </a:r>
            <a:r>
              <a:rPr lang="de-DE" sz="1800" dirty="0"/>
              <a:t>w</a:t>
            </a:r>
            <a:r>
              <a:rPr lang="en-DE" sz="1800" dirty="0"/>
              <a:t>s </a:t>
            </a:r>
            <a:r>
              <a:rPr lang="de-DE" sz="1800" dirty="0"/>
              <a:t>t</a:t>
            </a:r>
            <a:r>
              <a:rPr lang="en-DE" sz="1800" dirty="0"/>
              <a:t>o </a:t>
            </a:r>
            <a:r>
              <a:rPr lang="de-DE" sz="1800" dirty="0"/>
              <a:t>c</a:t>
            </a:r>
            <a:r>
              <a:rPr lang="en-DE" sz="1800" dirty="0"/>
              <a:t>o</a:t>
            </a:r>
            <a:r>
              <a:rPr lang="de-DE" sz="1800" dirty="0"/>
              <a:t>m</a:t>
            </a:r>
            <a:r>
              <a:rPr lang="en-DE" sz="1800" dirty="0"/>
              <a:t>p</a:t>
            </a:r>
            <a:r>
              <a:rPr lang="de-DE" sz="1800" dirty="0"/>
              <a:t>a</a:t>
            </a:r>
            <a:r>
              <a:rPr lang="en-DE" sz="1800" dirty="0"/>
              <a:t>r</a:t>
            </a:r>
            <a:r>
              <a:rPr lang="de-DE" sz="1800" dirty="0"/>
              <a:t>e</a:t>
            </a:r>
            <a:r>
              <a:rPr lang="en-DE" sz="1800" dirty="0"/>
              <a:t> </a:t>
            </a:r>
            <a:r>
              <a:rPr lang="de-DE" sz="1800" dirty="0"/>
              <a:t>c</a:t>
            </a:r>
            <a:r>
              <a:rPr lang="en-DE" sz="1800" dirty="0"/>
              <a:t>l</a:t>
            </a:r>
            <a:r>
              <a:rPr lang="de-DE" sz="1800" dirty="0"/>
              <a:t>a</a:t>
            </a:r>
            <a:r>
              <a:rPr lang="en-DE" sz="1800" dirty="0"/>
              <a:t>s</a:t>
            </a:r>
            <a:r>
              <a:rPr lang="de-DE" sz="1800" dirty="0"/>
              <a:t>s</a:t>
            </a:r>
            <a:r>
              <a:rPr lang="en-DE" sz="1800" dirty="0"/>
              <a:t>i</a:t>
            </a:r>
            <a:r>
              <a:rPr lang="de-DE" sz="1800" dirty="0"/>
              <a:t>f</a:t>
            </a:r>
            <a:r>
              <a:rPr lang="en-DE" sz="1800" dirty="0"/>
              <a:t>i</a:t>
            </a:r>
            <a:r>
              <a:rPr lang="de-DE" sz="1800" dirty="0"/>
              <a:t>e</a:t>
            </a:r>
            <a:r>
              <a:rPr lang="en-DE" sz="1800" dirty="0"/>
              <a:t>r</a:t>
            </a:r>
            <a:r>
              <a:rPr lang="de-DE" sz="1800" dirty="0"/>
              <a:t>s</a:t>
            </a:r>
            <a:r>
              <a:rPr lang="en-DE" sz="1800" dirty="0"/>
              <a:t> </a:t>
            </a:r>
            <a:r>
              <a:rPr lang="en-US" sz="1800" dirty="0"/>
              <a:t>to better understand the hyperparameter space</a:t>
            </a:r>
            <a:endParaRPr lang="en-DE" sz="1800" dirty="0"/>
          </a:p>
          <a:p>
            <a:r>
              <a:rPr lang="en-US" sz="1800" dirty="0"/>
              <a:t>F</a:t>
            </a:r>
            <a:r>
              <a:rPr lang="en-DE" sz="1800" dirty="0"/>
              <a:t>u</a:t>
            </a:r>
            <a:r>
              <a:rPr lang="de-DE" sz="1800" dirty="0"/>
              <a:t>t</a:t>
            </a:r>
            <a:r>
              <a:rPr lang="en-DE" sz="1800" dirty="0"/>
              <a:t>u</a:t>
            </a:r>
            <a:r>
              <a:rPr lang="de-DE" sz="1800" dirty="0"/>
              <a:t>r</a:t>
            </a:r>
            <a:r>
              <a:rPr lang="en-DE" sz="1800" dirty="0"/>
              <a:t>e </a:t>
            </a:r>
            <a:r>
              <a:rPr lang="de-DE" sz="1800" dirty="0"/>
              <a:t>w</a:t>
            </a:r>
            <a:r>
              <a:rPr lang="en-DE" sz="1800" dirty="0"/>
              <a:t>o</a:t>
            </a:r>
            <a:r>
              <a:rPr lang="de-DE" sz="1800" dirty="0"/>
              <a:t>r</a:t>
            </a:r>
            <a:r>
              <a:rPr lang="en-DE" sz="1800" dirty="0"/>
              <a:t>k</a:t>
            </a:r>
          </a:p>
          <a:p>
            <a:pPr lvl="1"/>
            <a:r>
              <a:rPr lang="en-DE" sz="1800" dirty="0"/>
              <a:t>E</a:t>
            </a:r>
            <a:r>
              <a:rPr lang="de-DE" sz="1800" dirty="0"/>
              <a:t>x</a:t>
            </a:r>
            <a:r>
              <a:rPr lang="en-DE" sz="1800" dirty="0"/>
              <a:t>t</a:t>
            </a:r>
            <a:r>
              <a:rPr lang="de-DE" sz="1800" dirty="0"/>
              <a:t>e</a:t>
            </a:r>
            <a:r>
              <a:rPr lang="en-DE" sz="1800" dirty="0"/>
              <a:t>n</a:t>
            </a:r>
            <a:r>
              <a:rPr lang="de-DE" sz="1800" dirty="0"/>
              <a:t>d</a:t>
            </a:r>
            <a:r>
              <a:rPr lang="en-DE" sz="1800" dirty="0"/>
              <a:t> </a:t>
            </a:r>
            <a:r>
              <a:rPr lang="de-DE" sz="1800" dirty="0"/>
              <a:t>t</a:t>
            </a:r>
            <a:r>
              <a:rPr lang="en-DE" sz="1800" dirty="0"/>
              <a:t>h</a:t>
            </a:r>
            <a:r>
              <a:rPr lang="de-DE" sz="1800" dirty="0"/>
              <a:t>e</a:t>
            </a:r>
            <a:r>
              <a:rPr lang="en-DE" sz="1800" dirty="0"/>
              <a:t> </a:t>
            </a:r>
            <a:r>
              <a:rPr lang="de-DE" sz="1800" dirty="0"/>
              <a:t>c</a:t>
            </a:r>
            <a:r>
              <a:rPr lang="en-DE" sz="1800" dirty="0"/>
              <a:t>o</a:t>
            </a:r>
            <a:r>
              <a:rPr lang="de-DE" sz="1800" dirty="0"/>
              <a:t>n</a:t>
            </a:r>
            <a:r>
              <a:rPr lang="en-DE" sz="1800" dirty="0"/>
              <a:t>c</a:t>
            </a:r>
            <a:r>
              <a:rPr lang="de-DE" sz="1800" dirty="0"/>
              <a:t>e</a:t>
            </a:r>
            <a:r>
              <a:rPr lang="en-DE" sz="1800" dirty="0"/>
              <a:t>p</a:t>
            </a:r>
            <a:r>
              <a:rPr lang="de-DE" sz="1800" dirty="0"/>
              <a:t>t</a:t>
            </a:r>
            <a:r>
              <a:rPr lang="en-DE" sz="1800" dirty="0"/>
              <a:t> </a:t>
            </a:r>
            <a:r>
              <a:rPr lang="de-DE" sz="1800" dirty="0"/>
              <a:t>t</a:t>
            </a:r>
            <a:r>
              <a:rPr lang="en-DE" sz="1800" dirty="0"/>
              <a:t>o </a:t>
            </a:r>
            <a:r>
              <a:rPr lang="de-DE" sz="1800" dirty="0"/>
              <a:t>o</a:t>
            </a:r>
            <a:r>
              <a:rPr lang="en-DE" sz="1800" dirty="0"/>
              <a:t>t</a:t>
            </a:r>
            <a:r>
              <a:rPr lang="de-DE" sz="1800" dirty="0"/>
              <a:t>h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 </a:t>
            </a:r>
            <a:r>
              <a:rPr lang="de-DE" sz="1800" dirty="0"/>
              <a:t>M</a:t>
            </a:r>
            <a:r>
              <a:rPr lang="en-DE" sz="1800" dirty="0"/>
              <a:t>L </a:t>
            </a:r>
            <a:r>
              <a:rPr lang="de-DE" sz="1800" dirty="0"/>
              <a:t>d</a:t>
            </a:r>
            <a:r>
              <a:rPr lang="en-DE" sz="1800" dirty="0"/>
              <a:t>o</a:t>
            </a:r>
            <a:r>
              <a:rPr lang="de-DE" sz="1800" dirty="0"/>
              <a:t>m</a:t>
            </a:r>
            <a:r>
              <a:rPr lang="en-DE" sz="1800" dirty="0"/>
              <a:t>a</a:t>
            </a:r>
            <a:r>
              <a:rPr lang="de-DE" sz="1800" dirty="0"/>
              <a:t>i</a:t>
            </a:r>
            <a:r>
              <a:rPr lang="en-DE" sz="1800" dirty="0"/>
              <a:t>n</a:t>
            </a:r>
            <a:r>
              <a:rPr lang="de-DE" sz="1800" dirty="0"/>
              <a:t>s</a:t>
            </a:r>
            <a:r>
              <a:rPr lang="en-DE" sz="1800" dirty="0"/>
              <a:t> (</a:t>
            </a:r>
            <a:r>
              <a:rPr lang="de-DE" sz="1800" dirty="0"/>
              <a:t>e</a:t>
            </a:r>
            <a:r>
              <a:rPr lang="en-DE" sz="1800" dirty="0"/>
              <a:t>.</a:t>
            </a:r>
            <a:r>
              <a:rPr lang="de-DE" sz="1800" dirty="0"/>
              <a:t>g</a:t>
            </a:r>
            <a:r>
              <a:rPr lang="en-DE" sz="1800" dirty="0"/>
              <a:t>. regression, tr</a:t>
            </a:r>
            <a:r>
              <a:rPr lang="de-DE" sz="1800" dirty="0"/>
              <a:t>a</a:t>
            </a:r>
            <a:r>
              <a:rPr lang="en-DE" sz="1800" dirty="0"/>
              <a:t>n</a:t>
            </a:r>
            <a:r>
              <a:rPr lang="de-DE" sz="1800" dirty="0"/>
              <a:t>s</a:t>
            </a:r>
            <a:r>
              <a:rPr lang="en-DE" sz="1800" dirty="0"/>
              <a:t>f</a:t>
            </a:r>
            <a:r>
              <a:rPr lang="de-DE" sz="1800" dirty="0"/>
              <a:t>o</a:t>
            </a:r>
            <a:r>
              <a:rPr lang="en-DE" sz="1800" dirty="0"/>
              <a:t>r</a:t>
            </a:r>
            <a:r>
              <a:rPr lang="de-DE" sz="1800" dirty="0"/>
              <a:t>m</a:t>
            </a:r>
            <a:r>
              <a:rPr lang="en-DE" sz="1800" dirty="0"/>
              <a:t>e</a:t>
            </a:r>
            <a:r>
              <a:rPr lang="de-DE" sz="1800" dirty="0"/>
              <a:t>r</a:t>
            </a:r>
            <a:r>
              <a:rPr lang="en-DE" sz="1800" dirty="0"/>
              <a:t>s)</a:t>
            </a:r>
          </a:p>
          <a:p>
            <a:pPr lvl="1"/>
            <a:r>
              <a:rPr lang="en-DE" sz="1800" dirty="0"/>
              <a:t>Integrate </a:t>
            </a:r>
            <a:r>
              <a:rPr lang="en-DE" sz="1800" dirty="0" err="1"/>
              <a:t>AutoML</a:t>
            </a:r>
            <a:r>
              <a:rPr lang="en-DE" sz="1800" dirty="0"/>
              <a:t> (find good HP values automatically)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176211" lvl="1" indent="0">
              <a:buNone/>
            </a:pPr>
            <a:endParaRPr lang="en-DE" sz="1800" dirty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DE" dirty="0"/>
              <a:t>ake a look at </a:t>
            </a:r>
            <a:r>
              <a:rPr lang="en-US" dirty="0"/>
              <a:t>our</a:t>
            </a:r>
            <a:r>
              <a:rPr lang="en-DE" dirty="0"/>
              <a:t> paper </a:t>
            </a:r>
            <a:r>
              <a:rPr lang="de-DE" dirty="0"/>
              <a:t>a</a:t>
            </a:r>
            <a:r>
              <a:rPr lang="en-DE" dirty="0"/>
              <a:t>nd </a:t>
            </a:r>
            <a:r>
              <a:rPr lang="de-DE" b="1" dirty="0"/>
              <a:t>github.com/fheyen/</a:t>
            </a:r>
            <a:r>
              <a:rPr lang="de-DE" b="1" dirty="0" err="1"/>
              <a:t>ClaVis</a:t>
            </a:r>
            <a:r>
              <a:rPr lang="en-DE" dirty="0"/>
              <a:t> </a:t>
            </a:r>
            <a:r>
              <a:rPr lang="en-US" dirty="0"/>
              <a:t>for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en-US" dirty="0"/>
              <a:t> &amp; </a:t>
            </a:r>
            <a:r>
              <a:rPr lang="de-DE" dirty="0"/>
              <a:t>v</a:t>
            </a:r>
            <a:r>
              <a:rPr lang="en-DE" dirty="0" err="1"/>
              <a:t>i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o</a:t>
            </a:r>
            <a:r>
              <a:rPr lang="en-US" dirty="0"/>
              <a:t> demo!</a:t>
            </a:r>
            <a:endParaRPr lang="en-DE" dirty="0"/>
          </a:p>
          <a:p>
            <a:pPr lvl="1"/>
            <a:endParaRPr lang="en-DE" sz="1800" dirty="0"/>
          </a:p>
          <a:p>
            <a:pPr lvl="1"/>
            <a:endParaRPr lang="en-DE" sz="1800" dirty="0"/>
          </a:p>
          <a:p>
            <a:endParaRPr lang="en-SE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67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DD56-3DC5-48B6-A1B6-EE7FFF34571D}"/>
              </a:ext>
            </a:extLst>
          </p:cNvPr>
          <p:cNvSpPr txBox="1"/>
          <p:nvPr/>
        </p:nvSpPr>
        <p:spPr>
          <a:xfrm>
            <a:off x="0" y="3516325"/>
            <a:ext cx="9281583" cy="276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1800" b="1" dirty="0"/>
              <a:t>Th</a:t>
            </a:r>
            <a:r>
              <a:rPr lang="de-DE" sz="1800" b="1" dirty="0"/>
              <a:t>a</a:t>
            </a:r>
            <a:r>
              <a:rPr lang="en-DE" sz="1800" b="1" dirty="0"/>
              <a:t>n</a:t>
            </a:r>
            <a:r>
              <a:rPr lang="de-DE" sz="1800" b="1" dirty="0"/>
              <a:t>k</a:t>
            </a:r>
            <a:r>
              <a:rPr lang="en-DE" sz="1800" b="1" dirty="0"/>
              <a:t>s </a:t>
            </a:r>
            <a:r>
              <a:rPr lang="de-DE" sz="1800" b="1" dirty="0"/>
              <a:t>f</a:t>
            </a:r>
            <a:r>
              <a:rPr lang="en-DE" sz="1800" b="1" dirty="0"/>
              <a:t>o</a:t>
            </a:r>
            <a:r>
              <a:rPr lang="de-DE" sz="1800" b="1" dirty="0"/>
              <a:t>r</a:t>
            </a:r>
            <a:r>
              <a:rPr lang="en-DE" sz="1800" b="1" dirty="0"/>
              <a:t> </a:t>
            </a:r>
            <a:r>
              <a:rPr lang="de-DE" sz="1800" b="1" dirty="0"/>
              <a:t>y</a:t>
            </a:r>
            <a:r>
              <a:rPr lang="en-DE" sz="1800" b="1" dirty="0"/>
              <a:t>o</a:t>
            </a:r>
            <a:r>
              <a:rPr lang="de-DE" sz="1800" b="1" dirty="0"/>
              <a:t>u</a:t>
            </a:r>
            <a:r>
              <a:rPr lang="en-DE" sz="1800" b="1" dirty="0"/>
              <a:t>r </a:t>
            </a:r>
            <a:r>
              <a:rPr lang="de-DE" sz="1800" b="1" dirty="0"/>
              <a:t>a</a:t>
            </a:r>
            <a:r>
              <a:rPr lang="en-DE" sz="1800" b="1" dirty="0"/>
              <a:t>t</a:t>
            </a:r>
            <a:r>
              <a:rPr lang="de-DE" sz="1800" b="1" dirty="0"/>
              <a:t>t</a:t>
            </a:r>
            <a:r>
              <a:rPr lang="en-DE" sz="1800" b="1" dirty="0"/>
              <a:t>ention</a:t>
            </a:r>
            <a:r>
              <a:rPr lang="en-US" sz="1800" b="1" dirty="0"/>
              <a:t>!</a:t>
            </a:r>
            <a:endParaRPr lang="en-DE" sz="1800" b="1" dirty="0"/>
          </a:p>
        </p:txBody>
      </p:sp>
    </p:spTree>
    <p:extLst>
      <p:ext uri="{BB962C8B-B14F-4D97-AF65-F5344CB8AC3E}">
        <p14:creationId xmlns:p14="http://schemas.microsoft.com/office/powerpoint/2010/main" val="394232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6851294" cy="1310057"/>
          </a:xfrm>
        </p:spPr>
        <p:txBody>
          <a:bodyPr/>
          <a:lstStyle/>
          <a:p>
            <a:endParaRPr lang="en-DE" sz="1800" dirty="0"/>
          </a:p>
          <a:p>
            <a:r>
              <a:rPr lang="en-DE" sz="1800" i="1" dirty="0"/>
              <a:t>This does not give </a:t>
            </a:r>
            <a:r>
              <a:rPr lang="de-DE" sz="1800" i="1" dirty="0"/>
              <a:t>m</a:t>
            </a:r>
            <a:r>
              <a:rPr lang="en-DE" sz="1800" i="1" dirty="0"/>
              <a:t>u</a:t>
            </a:r>
            <a:r>
              <a:rPr lang="de-DE" sz="1800" i="1" dirty="0"/>
              <a:t>c</a:t>
            </a:r>
            <a:r>
              <a:rPr lang="en-DE" sz="1800" i="1" dirty="0"/>
              <a:t>h insight into the </a:t>
            </a:r>
            <a:r>
              <a:rPr lang="en-US" sz="1800" i="1" dirty="0"/>
              <a:t>HP</a:t>
            </a:r>
            <a:r>
              <a:rPr lang="en-DE" sz="1800" i="1" dirty="0"/>
              <a:t> space!</a:t>
            </a:r>
            <a:endParaRPr lang="en-US" sz="1800" i="1" dirty="0"/>
          </a:p>
          <a:p>
            <a:r>
              <a:rPr lang="en-US" sz="1800" b="1" dirty="0"/>
              <a:t>Our g</a:t>
            </a:r>
            <a:r>
              <a:rPr lang="en-DE" sz="1800" b="1" dirty="0"/>
              <a:t>oal: </a:t>
            </a:r>
            <a:r>
              <a:rPr lang="en-DE" sz="1800" dirty="0"/>
              <a:t>A</a:t>
            </a:r>
            <a:r>
              <a:rPr lang="de-DE" sz="1800" dirty="0"/>
              <a:t>l</a:t>
            </a:r>
            <a:r>
              <a:rPr lang="en-DE" sz="1800" dirty="0"/>
              <a:t>l</a:t>
            </a:r>
            <a:r>
              <a:rPr lang="de-DE" sz="1800" dirty="0"/>
              <a:t>o</a:t>
            </a:r>
            <a:r>
              <a:rPr lang="en-DE" sz="1800" dirty="0"/>
              <a:t>w </a:t>
            </a:r>
            <a:r>
              <a:rPr lang="de-DE" sz="1800" dirty="0"/>
              <a:t>f</a:t>
            </a:r>
            <a:r>
              <a:rPr lang="en-DE" sz="1800" dirty="0"/>
              <a:t>o</a:t>
            </a:r>
            <a:r>
              <a:rPr lang="de-DE" sz="1800" dirty="0"/>
              <a:t>r</a:t>
            </a:r>
            <a:r>
              <a:rPr lang="en-DE" sz="1800" dirty="0"/>
              <a:t> </a:t>
            </a:r>
            <a:r>
              <a:rPr lang="de-DE" sz="1800" dirty="0"/>
              <a:t>a</a:t>
            </a:r>
            <a:r>
              <a:rPr lang="en-DE" sz="1800" dirty="0"/>
              <a:t>n </a:t>
            </a:r>
            <a:r>
              <a:rPr lang="de-DE" sz="1800" i="1" dirty="0"/>
              <a:t>i</a:t>
            </a:r>
            <a:r>
              <a:rPr lang="en-US" sz="1800" i="1" dirty="0" err="1"/>
              <a:t>nformed</a:t>
            </a:r>
            <a:r>
              <a:rPr lang="en-US" sz="1800" i="1" dirty="0"/>
              <a:t> </a:t>
            </a:r>
            <a:r>
              <a:rPr lang="en-DE" sz="1800" dirty="0"/>
              <a:t>H</a:t>
            </a:r>
            <a:r>
              <a:rPr lang="de-DE" sz="1800" dirty="0"/>
              <a:t>P</a:t>
            </a:r>
            <a:r>
              <a:rPr lang="en-DE" sz="1800" dirty="0"/>
              <a:t> </a:t>
            </a:r>
            <a:r>
              <a:rPr lang="en-US" sz="1800" dirty="0"/>
              <a:t>choice</a:t>
            </a:r>
            <a:r>
              <a:rPr lang="en-DE" sz="1800" dirty="0"/>
              <a:t>!</a:t>
            </a:r>
            <a:endParaRPr lang="en-US" sz="1800" dirty="0"/>
          </a:p>
          <a:p>
            <a:endParaRPr lang="en-DE" sz="1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033953CE-CA69-491C-90CA-CFBE36312958}"/>
              </a:ext>
            </a:extLst>
          </p:cNvPr>
          <p:cNvSpPr/>
          <p:nvPr/>
        </p:nvSpPr>
        <p:spPr>
          <a:xfrm>
            <a:off x="1734440" y="2851195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1CBD6D-A424-4CA1-BF42-EB8E0DF1B77B}"/>
              </a:ext>
            </a:extLst>
          </p:cNvPr>
          <p:cNvSpPr txBox="1"/>
          <p:nvPr/>
        </p:nvSpPr>
        <p:spPr>
          <a:xfrm>
            <a:off x="2184809" y="2789782"/>
            <a:ext cx="1310185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Choose H</a:t>
            </a:r>
            <a:r>
              <a:rPr lang="de-DE" sz="1600" dirty="0"/>
              <a:t>P</a:t>
            </a:r>
            <a:r>
              <a:rPr lang="en-DE" sz="1600" dirty="0"/>
              <a:t>s</a:t>
            </a:r>
            <a:endParaRPr lang="en-SE" sz="1600" dirty="0"/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E1CE4DE0-CC6B-4FDC-8C23-6016C3239472}"/>
              </a:ext>
            </a:extLst>
          </p:cNvPr>
          <p:cNvSpPr/>
          <p:nvPr/>
        </p:nvSpPr>
        <p:spPr>
          <a:xfrm rot="5400000">
            <a:off x="3483628" y="2887588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E67DB0-9B33-4A69-BEBA-DE10ABB73D94}"/>
              </a:ext>
            </a:extLst>
          </p:cNvPr>
          <p:cNvSpPr txBox="1"/>
          <p:nvPr/>
        </p:nvSpPr>
        <p:spPr>
          <a:xfrm>
            <a:off x="3128781" y="3378912"/>
            <a:ext cx="13101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T</a:t>
            </a:r>
            <a:r>
              <a:rPr lang="en-DE" sz="1600" dirty="0"/>
              <a:t>r</a:t>
            </a:r>
            <a:r>
              <a:rPr lang="de-DE" sz="1600" dirty="0"/>
              <a:t>a</a:t>
            </a:r>
            <a:r>
              <a:rPr lang="en-DE" sz="1600" dirty="0" err="1"/>
              <a:t>i</a:t>
            </a:r>
            <a:r>
              <a:rPr lang="de-DE" sz="1600" dirty="0"/>
              <a:t>n</a:t>
            </a:r>
            <a:r>
              <a:rPr lang="en-DE" sz="1600" dirty="0"/>
              <a:t>  C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s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f</a:t>
            </a:r>
            <a:r>
              <a:rPr lang="de-DE" sz="1600" dirty="0"/>
              <a:t>i</a:t>
            </a:r>
            <a:r>
              <a:rPr lang="en-DE" sz="1600" dirty="0"/>
              <a:t>e</a:t>
            </a:r>
            <a:r>
              <a:rPr lang="de-DE" sz="1600" dirty="0"/>
              <a:t>r</a:t>
            </a:r>
            <a:r>
              <a:rPr lang="en-DE" sz="1600" dirty="0"/>
              <a:t>s</a:t>
            </a:r>
            <a:endParaRPr lang="en-SE" sz="1600" dirty="0"/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B906A759-D3A4-44B9-AD28-A2DA0E972126}"/>
              </a:ext>
            </a:extLst>
          </p:cNvPr>
          <p:cNvSpPr/>
          <p:nvPr/>
        </p:nvSpPr>
        <p:spPr>
          <a:xfrm rot="10800000">
            <a:off x="3438132" y="3947566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E178E1-5953-461C-AF9A-D01466F84C12}"/>
              </a:ext>
            </a:extLst>
          </p:cNvPr>
          <p:cNvSpPr txBox="1"/>
          <p:nvPr/>
        </p:nvSpPr>
        <p:spPr>
          <a:xfrm>
            <a:off x="2168889" y="4029463"/>
            <a:ext cx="13101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T</a:t>
            </a:r>
            <a:r>
              <a:rPr lang="en-DE" sz="1600" dirty="0" err="1"/>
              <a:t>est</a:t>
            </a:r>
            <a:r>
              <a:rPr lang="en-DE" sz="1600" dirty="0"/>
              <a:t>  C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s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f</a:t>
            </a:r>
            <a:r>
              <a:rPr lang="de-DE" sz="1600" dirty="0"/>
              <a:t>i</a:t>
            </a:r>
            <a:r>
              <a:rPr lang="en-DE" sz="1600" dirty="0"/>
              <a:t>e</a:t>
            </a:r>
            <a:r>
              <a:rPr lang="de-DE" sz="1600" dirty="0"/>
              <a:t>r</a:t>
            </a:r>
            <a:r>
              <a:rPr lang="en-DE" sz="1600" dirty="0"/>
              <a:t>s</a:t>
            </a:r>
            <a:endParaRPr lang="en-SE" sz="1600" dirty="0"/>
          </a:p>
        </p:txBody>
      </p:sp>
      <p:sp>
        <p:nvSpPr>
          <p:cNvPr id="43" name="Arrow: Bent 42">
            <a:extLst>
              <a:ext uri="{FF2B5EF4-FFF2-40B4-BE49-F238E27FC236}">
                <a16:creationId xmlns:a16="http://schemas.microsoft.com/office/drawing/2014/main" id="{28577174-7971-4CA6-9A9A-7682D7530878}"/>
              </a:ext>
            </a:extLst>
          </p:cNvPr>
          <p:cNvSpPr/>
          <p:nvPr/>
        </p:nvSpPr>
        <p:spPr>
          <a:xfrm rot="16200000">
            <a:off x="1707136" y="3977134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599132-3DFA-4841-BD4F-1222EF372320}"/>
              </a:ext>
            </a:extLst>
          </p:cNvPr>
          <p:cNvSpPr txBox="1"/>
          <p:nvPr/>
        </p:nvSpPr>
        <p:spPr>
          <a:xfrm>
            <a:off x="1158946" y="3388008"/>
            <a:ext cx="13101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L</a:t>
            </a:r>
            <a:r>
              <a:rPr lang="en-DE" sz="1600" dirty="0"/>
              <a:t>e</a:t>
            </a:r>
            <a:r>
              <a:rPr lang="de-DE" sz="1600" dirty="0"/>
              <a:t>a</a:t>
            </a:r>
            <a:r>
              <a:rPr lang="en-DE" sz="1600" dirty="0"/>
              <a:t>r</a:t>
            </a:r>
            <a:r>
              <a:rPr lang="de-DE" sz="1600" dirty="0"/>
              <a:t>n</a:t>
            </a:r>
            <a:r>
              <a:rPr lang="en-DE" sz="1600" dirty="0"/>
              <a:t> </a:t>
            </a:r>
            <a:r>
              <a:rPr lang="de-DE" sz="1600" dirty="0"/>
              <a:t>f</a:t>
            </a:r>
            <a:r>
              <a:rPr lang="en-DE" sz="1600" dirty="0"/>
              <a:t>r</a:t>
            </a:r>
            <a:r>
              <a:rPr lang="de-DE" sz="1600" dirty="0"/>
              <a:t>o</a:t>
            </a:r>
            <a:r>
              <a:rPr lang="en-DE" sz="1600" dirty="0"/>
              <a:t>m </a:t>
            </a: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l</a:t>
            </a:r>
            <a:r>
              <a:rPr lang="en-DE" sz="1600" dirty="0"/>
              <a:t>t</a:t>
            </a:r>
            <a:r>
              <a:rPr lang="de-DE" sz="1600" dirty="0"/>
              <a:t>s</a:t>
            </a:r>
            <a:endParaRPr lang="en-SE" sz="1600" dirty="0"/>
          </a:p>
        </p:txBody>
      </p:sp>
    </p:spTree>
    <p:extLst>
      <p:ext uri="{BB962C8B-B14F-4D97-AF65-F5344CB8AC3E}">
        <p14:creationId xmlns:p14="http://schemas.microsoft.com/office/powerpoint/2010/main" val="22850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D1739-D4E1-4AF7-9202-6004019A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50" y="1057278"/>
            <a:ext cx="6851294" cy="1310057"/>
          </a:xfrm>
        </p:spPr>
        <p:txBody>
          <a:bodyPr/>
          <a:lstStyle/>
          <a:p>
            <a:endParaRPr lang="en-DE" sz="1800" dirty="0"/>
          </a:p>
          <a:p>
            <a:r>
              <a:rPr lang="en-DE" sz="1800" i="1" dirty="0"/>
              <a:t>This does not give </a:t>
            </a:r>
            <a:r>
              <a:rPr lang="de-DE" sz="1800" i="1" dirty="0"/>
              <a:t>m</a:t>
            </a:r>
            <a:r>
              <a:rPr lang="en-DE" sz="1800" i="1" dirty="0"/>
              <a:t>u</a:t>
            </a:r>
            <a:r>
              <a:rPr lang="de-DE" sz="1800" i="1" dirty="0"/>
              <a:t>c</a:t>
            </a:r>
            <a:r>
              <a:rPr lang="en-DE" sz="1800" i="1" dirty="0"/>
              <a:t>h insight into the </a:t>
            </a:r>
            <a:r>
              <a:rPr lang="en-US" sz="1800" i="1" dirty="0"/>
              <a:t>HP</a:t>
            </a:r>
            <a:r>
              <a:rPr lang="en-DE" sz="1800" i="1" dirty="0"/>
              <a:t> space!</a:t>
            </a:r>
            <a:endParaRPr lang="en-US" sz="1800" i="1" dirty="0"/>
          </a:p>
          <a:p>
            <a:r>
              <a:rPr lang="en-US" sz="1800" b="1" dirty="0"/>
              <a:t>Our g</a:t>
            </a:r>
            <a:r>
              <a:rPr lang="en-DE" sz="1800" b="1" dirty="0"/>
              <a:t>oal: </a:t>
            </a:r>
            <a:r>
              <a:rPr lang="en-DE" sz="1800" dirty="0"/>
              <a:t>A</a:t>
            </a:r>
            <a:r>
              <a:rPr lang="de-DE" sz="1800" dirty="0"/>
              <a:t>l</a:t>
            </a:r>
            <a:r>
              <a:rPr lang="en-DE" sz="1800" dirty="0"/>
              <a:t>l</a:t>
            </a:r>
            <a:r>
              <a:rPr lang="de-DE" sz="1800" dirty="0"/>
              <a:t>o</a:t>
            </a:r>
            <a:r>
              <a:rPr lang="en-DE" sz="1800" dirty="0"/>
              <a:t>w </a:t>
            </a:r>
            <a:r>
              <a:rPr lang="de-DE" sz="1800" dirty="0"/>
              <a:t>f</a:t>
            </a:r>
            <a:r>
              <a:rPr lang="en-DE" sz="1800" dirty="0"/>
              <a:t>o</a:t>
            </a:r>
            <a:r>
              <a:rPr lang="de-DE" sz="1800" dirty="0"/>
              <a:t>r</a:t>
            </a:r>
            <a:r>
              <a:rPr lang="en-DE" sz="1800" dirty="0"/>
              <a:t> </a:t>
            </a:r>
            <a:r>
              <a:rPr lang="de-DE" sz="1800" dirty="0"/>
              <a:t>a</a:t>
            </a:r>
            <a:r>
              <a:rPr lang="en-DE" sz="1800" dirty="0"/>
              <a:t>n </a:t>
            </a:r>
            <a:r>
              <a:rPr lang="de-DE" sz="1800" i="1" dirty="0"/>
              <a:t>i</a:t>
            </a:r>
            <a:r>
              <a:rPr lang="en-US" sz="1800" i="1" dirty="0" err="1"/>
              <a:t>nformed</a:t>
            </a:r>
            <a:r>
              <a:rPr lang="en-US" sz="1800" i="1" dirty="0"/>
              <a:t> </a:t>
            </a:r>
            <a:r>
              <a:rPr lang="en-DE" sz="1800" dirty="0"/>
              <a:t>H</a:t>
            </a:r>
            <a:r>
              <a:rPr lang="de-DE" sz="1800" dirty="0"/>
              <a:t>P</a:t>
            </a:r>
            <a:r>
              <a:rPr lang="en-DE" sz="1800" dirty="0"/>
              <a:t> </a:t>
            </a:r>
            <a:r>
              <a:rPr lang="en-US" sz="1800" dirty="0"/>
              <a:t>choice</a:t>
            </a:r>
            <a:r>
              <a:rPr lang="en-DE" sz="1800" dirty="0"/>
              <a:t>!</a:t>
            </a:r>
            <a:endParaRPr lang="en-US" sz="1800" dirty="0"/>
          </a:p>
          <a:p>
            <a:endParaRPr lang="en-DE" sz="1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033953CE-CA69-491C-90CA-CFBE36312958}"/>
              </a:ext>
            </a:extLst>
          </p:cNvPr>
          <p:cNvSpPr/>
          <p:nvPr/>
        </p:nvSpPr>
        <p:spPr>
          <a:xfrm>
            <a:off x="1734440" y="2851195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1CBD6D-A424-4CA1-BF42-EB8E0DF1B77B}"/>
              </a:ext>
            </a:extLst>
          </p:cNvPr>
          <p:cNvSpPr txBox="1"/>
          <p:nvPr/>
        </p:nvSpPr>
        <p:spPr>
          <a:xfrm>
            <a:off x="2184809" y="2789782"/>
            <a:ext cx="1310185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Choose H</a:t>
            </a:r>
            <a:r>
              <a:rPr lang="de-DE" sz="1600" dirty="0"/>
              <a:t>P</a:t>
            </a:r>
            <a:r>
              <a:rPr lang="en-DE" sz="1600" dirty="0"/>
              <a:t>s</a:t>
            </a:r>
            <a:endParaRPr lang="en-SE" sz="1600" dirty="0"/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E1CE4DE0-CC6B-4FDC-8C23-6016C3239472}"/>
              </a:ext>
            </a:extLst>
          </p:cNvPr>
          <p:cNvSpPr/>
          <p:nvPr/>
        </p:nvSpPr>
        <p:spPr>
          <a:xfrm rot="5400000">
            <a:off x="3483628" y="2887588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E67DB0-9B33-4A69-BEBA-DE10ABB73D94}"/>
              </a:ext>
            </a:extLst>
          </p:cNvPr>
          <p:cNvSpPr txBox="1"/>
          <p:nvPr/>
        </p:nvSpPr>
        <p:spPr>
          <a:xfrm>
            <a:off x="3128781" y="3378912"/>
            <a:ext cx="13101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T</a:t>
            </a:r>
            <a:r>
              <a:rPr lang="en-DE" sz="1600" dirty="0"/>
              <a:t>r</a:t>
            </a:r>
            <a:r>
              <a:rPr lang="de-DE" sz="1600" dirty="0"/>
              <a:t>a</a:t>
            </a:r>
            <a:r>
              <a:rPr lang="en-DE" sz="1600" dirty="0" err="1"/>
              <a:t>i</a:t>
            </a:r>
            <a:r>
              <a:rPr lang="de-DE" sz="1600" dirty="0"/>
              <a:t>n</a:t>
            </a:r>
            <a:r>
              <a:rPr lang="en-DE" sz="1600" dirty="0"/>
              <a:t>  C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s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f</a:t>
            </a:r>
            <a:r>
              <a:rPr lang="de-DE" sz="1600" dirty="0"/>
              <a:t>i</a:t>
            </a:r>
            <a:r>
              <a:rPr lang="en-DE" sz="1600" dirty="0"/>
              <a:t>e</a:t>
            </a:r>
            <a:r>
              <a:rPr lang="de-DE" sz="1600" dirty="0"/>
              <a:t>r</a:t>
            </a:r>
            <a:r>
              <a:rPr lang="en-DE" sz="1600" dirty="0"/>
              <a:t>s</a:t>
            </a:r>
            <a:endParaRPr lang="en-SE" sz="1600" dirty="0"/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B906A759-D3A4-44B9-AD28-A2DA0E972126}"/>
              </a:ext>
            </a:extLst>
          </p:cNvPr>
          <p:cNvSpPr/>
          <p:nvPr/>
        </p:nvSpPr>
        <p:spPr>
          <a:xfrm rot="10800000">
            <a:off x="3438132" y="3947566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E178E1-5953-461C-AF9A-D01466F84C12}"/>
              </a:ext>
            </a:extLst>
          </p:cNvPr>
          <p:cNvSpPr txBox="1"/>
          <p:nvPr/>
        </p:nvSpPr>
        <p:spPr>
          <a:xfrm>
            <a:off x="2168889" y="4029463"/>
            <a:ext cx="13101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T</a:t>
            </a:r>
            <a:r>
              <a:rPr lang="en-DE" sz="1600" dirty="0" err="1"/>
              <a:t>est</a:t>
            </a:r>
            <a:r>
              <a:rPr lang="en-DE" sz="1600" dirty="0"/>
              <a:t>  C</a:t>
            </a:r>
            <a:r>
              <a:rPr lang="de-DE" sz="1600" dirty="0"/>
              <a:t>l</a:t>
            </a:r>
            <a:r>
              <a:rPr lang="en-DE" sz="1600" dirty="0"/>
              <a:t>a</a:t>
            </a:r>
            <a:r>
              <a:rPr lang="de-DE" sz="1600" dirty="0"/>
              <a:t>s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f</a:t>
            </a:r>
            <a:r>
              <a:rPr lang="de-DE" sz="1600" dirty="0"/>
              <a:t>i</a:t>
            </a:r>
            <a:r>
              <a:rPr lang="en-DE" sz="1600" dirty="0"/>
              <a:t>e</a:t>
            </a:r>
            <a:r>
              <a:rPr lang="de-DE" sz="1600" dirty="0"/>
              <a:t>r</a:t>
            </a:r>
            <a:r>
              <a:rPr lang="en-DE" sz="1600" dirty="0"/>
              <a:t>s</a:t>
            </a:r>
            <a:endParaRPr lang="en-SE" sz="1600" dirty="0"/>
          </a:p>
        </p:txBody>
      </p:sp>
      <p:sp>
        <p:nvSpPr>
          <p:cNvPr id="43" name="Arrow: Bent 42">
            <a:extLst>
              <a:ext uri="{FF2B5EF4-FFF2-40B4-BE49-F238E27FC236}">
                <a16:creationId xmlns:a16="http://schemas.microsoft.com/office/drawing/2014/main" id="{28577174-7971-4CA6-9A9A-7682D7530878}"/>
              </a:ext>
            </a:extLst>
          </p:cNvPr>
          <p:cNvSpPr/>
          <p:nvPr/>
        </p:nvSpPr>
        <p:spPr>
          <a:xfrm rot="16200000">
            <a:off x="1707136" y="3977134"/>
            <a:ext cx="429904" cy="42308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599132-3DFA-4841-BD4F-1222EF372320}"/>
              </a:ext>
            </a:extLst>
          </p:cNvPr>
          <p:cNvSpPr txBox="1"/>
          <p:nvPr/>
        </p:nvSpPr>
        <p:spPr>
          <a:xfrm>
            <a:off x="1158946" y="3388008"/>
            <a:ext cx="13101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L</a:t>
            </a:r>
            <a:r>
              <a:rPr lang="en-DE" sz="1600" dirty="0"/>
              <a:t>e</a:t>
            </a:r>
            <a:r>
              <a:rPr lang="de-DE" sz="1600" dirty="0"/>
              <a:t>a</a:t>
            </a:r>
            <a:r>
              <a:rPr lang="en-DE" sz="1600" dirty="0"/>
              <a:t>r</a:t>
            </a:r>
            <a:r>
              <a:rPr lang="de-DE" sz="1600" dirty="0"/>
              <a:t>n</a:t>
            </a:r>
            <a:r>
              <a:rPr lang="en-DE" sz="1600" dirty="0"/>
              <a:t> </a:t>
            </a:r>
            <a:r>
              <a:rPr lang="de-DE" sz="1600" dirty="0"/>
              <a:t>f</a:t>
            </a:r>
            <a:r>
              <a:rPr lang="en-DE" sz="1600" dirty="0"/>
              <a:t>r</a:t>
            </a:r>
            <a:r>
              <a:rPr lang="de-DE" sz="1600" dirty="0"/>
              <a:t>o</a:t>
            </a:r>
            <a:r>
              <a:rPr lang="en-DE" sz="1600" dirty="0"/>
              <a:t>m </a:t>
            </a: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l</a:t>
            </a:r>
            <a:r>
              <a:rPr lang="en-DE" sz="1600" dirty="0"/>
              <a:t>t</a:t>
            </a:r>
            <a:r>
              <a:rPr lang="de-DE" sz="1600" dirty="0"/>
              <a:t>s</a:t>
            </a:r>
            <a:endParaRPr lang="en-SE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4" name="Ink 54">
                <a:extLst>
                  <a:ext uri="{FF2B5EF4-FFF2-40B4-BE49-F238E27FC236}">
                    <a16:creationId xmlns:a16="http://schemas.microsoft.com/office/drawing/2014/main" id="{BCC7519C-BE27-4D72-84FF-429BD0E67688}"/>
                  </a:ext>
                </a:extLst>
              </p14:cNvPr>
              <p14:cNvContentPartPr/>
              <p14:nvPr/>
            </p14:nvContentPartPr>
            <p14:xfrm>
              <a:off x="1378429" y="2837472"/>
              <a:ext cx="3082320" cy="1671120"/>
            </p14:xfrm>
          </p:contentPart>
        </mc:Choice>
        <mc:Fallback xmlns="">
          <p:pic>
            <p:nvPicPr>
              <p:cNvPr id="54" name="Ink 54">
                <a:extLst>
                  <a:ext uri="{FF2B5EF4-FFF2-40B4-BE49-F238E27FC236}">
                    <a16:creationId xmlns:a16="http://schemas.microsoft.com/office/drawing/2014/main" id="{BCC7519C-BE27-4D72-84FF-429BD0E676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433" y="2801464"/>
                <a:ext cx="3153952" cy="1742775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6E1846A7-7688-424A-93FD-381629D0C523}"/>
              </a:ext>
            </a:extLst>
          </p:cNvPr>
          <p:cNvSpPr txBox="1"/>
          <p:nvPr/>
        </p:nvSpPr>
        <p:spPr>
          <a:xfrm>
            <a:off x="5057620" y="3343261"/>
            <a:ext cx="1015802" cy="859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Try a lot of HP values</a:t>
            </a:r>
            <a:br>
              <a:rPr lang="en-US" sz="1600" dirty="0"/>
            </a:br>
            <a:r>
              <a:rPr lang="en-US" sz="1600" dirty="0"/>
              <a:t>(at once!)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0684A2-4072-479D-9685-EF4B7F583A64}"/>
              </a:ext>
            </a:extLst>
          </p:cNvPr>
          <p:cNvSpPr txBox="1"/>
          <p:nvPr/>
        </p:nvSpPr>
        <p:spPr>
          <a:xfrm>
            <a:off x="6503046" y="3352357"/>
            <a:ext cx="1093185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Understand HPs</a:t>
            </a:r>
            <a:endParaRPr lang="en-SE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9A598-1D57-4FAD-9CB4-CAEA95E3C4DA}"/>
              </a:ext>
            </a:extLst>
          </p:cNvPr>
          <p:cNvSpPr txBox="1"/>
          <p:nvPr/>
        </p:nvSpPr>
        <p:spPr>
          <a:xfrm>
            <a:off x="7958128" y="3343261"/>
            <a:ext cx="1093185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Use HPs effectively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4B84EA36-956D-42A9-B53E-D79F49A11E8E}"/>
              </a:ext>
            </a:extLst>
          </p:cNvPr>
          <p:cNvSpPr/>
          <p:nvPr/>
        </p:nvSpPr>
        <p:spPr>
          <a:xfrm>
            <a:off x="6109311" y="3502775"/>
            <a:ext cx="338088" cy="2629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570CE1E5-8FB4-458C-BFA0-13A2393B64D4}"/>
              </a:ext>
            </a:extLst>
          </p:cNvPr>
          <p:cNvSpPr/>
          <p:nvPr/>
        </p:nvSpPr>
        <p:spPr>
          <a:xfrm>
            <a:off x="7661534" y="3502775"/>
            <a:ext cx="338088" cy="2629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9880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A992-7BEB-4E03-A617-1E550A6B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</a:t>
            </a:r>
            <a:r>
              <a:rPr lang="en-DE" dirty="0"/>
              <a:t> 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V</a:t>
            </a:r>
            <a:r>
              <a:rPr lang="en-DE" dirty="0" err="1"/>
              <a:t>i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P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a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p</a:t>
            </a:r>
            <a:r>
              <a:rPr lang="de-DE" dirty="0"/>
              <a:t>a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y</a:t>
            </a:r>
            <a:r>
              <a:rPr lang="en-DE" dirty="0"/>
              <a:t>s</a:t>
            </a:r>
            <a:r>
              <a:rPr lang="de-DE" dirty="0"/>
              <a:t>i</a:t>
            </a:r>
            <a:r>
              <a:rPr lang="en-DE" dirty="0"/>
              <a:t>s*</a:t>
            </a:r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6453F-06CB-4FC5-9F04-5B4248AE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54AB1-C1FB-48F3-AE72-B431FA5A2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C7076-D38B-4F13-BD98-0AD3D454572D}"/>
              </a:ext>
            </a:extLst>
          </p:cNvPr>
          <p:cNvSpPr txBox="1"/>
          <p:nvPr/>
        </p:nvSpPr>
        <p:spPr>
          <a:xfrm>
            <a:off x="2354361" y="1860550"/>
            <a:ext cx="1821975" cy="66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S</a:t>
            </a:r>
            <a:r>
              <a:rPr lang="de-DE" sz="1600" dirty="0"/>
              <a:t>a</a:t>
            </a:r>
            <a:r>
              <a:rPr lang="en-DE" sz="1600" dirty="0"/>
              <a:t>m</a:t>
            </a:r>
            <a:r>
              <a:rPr lang="de-DE" sz="1600" dirty="0"/>
              <a:t>p</a:t>
            </a:r>
            <a:r>
              <a:rPr lang="en-DE" sz="1600" dirty="0"/>
              <a:t>le </a:t>
            </a:r>
            <a:r>
              <a:rPr lang="de-DE" sz="1600" dirty="0"/>
              <a:t>H</a:t>
            </a:r>
            <a:r>
              <a:rPr lang="en-DE" sz="1600" dirty="0"/>
              <a:t>P </a:t>
            </a:r>
            <a:r>
              <a:rPr lang="de-DE" sz="1600" dirty="0"/>
              <a:t>S</a:t>
            </a:r>
            <a:r>
              <a:rPr lang="en-DE" sz="1600" dirty="0"/>
              <a:t>p</a:t>
            </a:r>
            <a:r>
              <a:rPr lang="de-DE" sz="1600" dirty="0"/>
              <a:t>a</a:t>
            </a:r>
            <a:r>
              <a:rPr lang="en-DE" sz="1600" dirty="0"/>
              <a:t>c</a:t>
            </a:r>
            <a:r>
              <a:rPr lang="de-DE" sz="1600" dirty="0"/>
              <a:t>e</a:t>
            </a:r>
            <a:r>
              <a:rPr lang="en-DE" sz="1600" dirty="0"/>
              <a:t>,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Train Classifiers  </a:t>
            </a:r>
            <a:endParaRPr lang="en-S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5FA8C-F420-4294-9BD3-94502836EC20}"/>
              </a:ext>
            </a:extLst>
          </p:cNvPr>
          <p:cNvSpPr txBox="1"/>
          <p:nvPr/>
        </p:nvSpPr>
        <p:spPr>
          <a:xfrm>
            <a:off x="4424276" y="1815054"/>
            <a:ext cx="1098645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R</a:t>
            </a:r>
            <a:r>
              <a:rPr lang="en-DE" sz="1600" dirty="0"/>
              <a:t>e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l</a:t>
            </a:r>
            <a:r>
              <a:rPr lang="en-DE" sz="1600" dirty="0"/>
              <a:t>t</a:t>
            </a:r>
            <a:r>
              <a:rPr lang="de-DE" sz="1600" dirty="0"/>
              <a:t>s</a:t>
            </a:r>
            <a:r>
              <a:rPr lang="en-DE" sz="1600" dirty="0"/>
              <a:t>  </a:t>
            </a:r>
            <a:endParaRPr lang="en-SE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9FC57-B7A2-4840-AED4-A90E9CDB9EB3}"/>
              </a:ext>
            </a:extLst>
          </p:cNvPr>
          <p:cNvSpPr txBox="1"/>
          <p:nvPr/>
        </p:nvSpPr>
        <p:spPr>
          <a:xfrm>
            <a:off x="5870942" y="1862822"/>
            <a:ext cx="1519439" cy="666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V</a:t>
            </a:r>
            <a:r>
              <a:rPr lang="en-DE" sz="1600" dirty="0" err="1"/>
              <a:t>i</a:t>
            </a:r>
            <a:r>
              <a:rPr lang="de-DE" sz="1600" dirty="0"/>
              <a:t>s</a:t>
            </a:r>
            <a:r>
              <a:rPr lang="en-DE" sz="1600" dirty="0"/>
              <a:t>u</a:t>
            </a:r>
            <a:r>
              <a:rPr lang="de-DE" sz="1600" dirty="0"/>
              <a:t>a</a:t>
            </a:r>
            <a:r>
              <a:rPr lang="en-DE" sz="1600" dirty="0"/>
              <a:t>l </a:t>
            </a:r>
            <a:r>
              <a:rPr lang="de-DE" sz="1600" dirty="0"/>
              <a:t>A</a:t>
            </a:r>
            <a:r>
              <a:rPr lang="en-DE" sz="1600" dirty="0"/>
              <a:t>n</a:t>
            </a:r>
            <a:r>
              <a:rPr lang="de-DE" sz="1600" dirty="0"/>
              <a:t>a</a:t>
            </a:r>
            <a:r>
              <a:rPr lang="en-DE" sz="1600" dirty="0"/>
              <a:t>l</a:t>
            </a:r>
            <a:r>
              <a:rPr lang="de-DE" sz="1600" dirty="0"/>
              <a:t>y</a:t>
            </a:r>
            <a:r>
              <a:rPr lang="en-DE" sz="1600" dirty="0"/>
              <a:t>s</a:t>
            </a:r>
            <a:r>
              <a:rPr lang="de-DE" sz="1600" dirty="0"/>
              <a:t>i</a:t>
            </a:r>
            <a:r>
              <a:rPr lang="en-DE" sz="1600" dirty="0"/>
              <a:t>s,</a:t>
            </a:r>
          </a:p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I</a:t>
            </a:r>
            <a:r>
              <a:rPr lang="en-DE" sz="1600" dirty="0"/>
              <a:t>n</a:t>
            </a:r>
            <a:r>
              <a:rPr lang="de-DE" sz="1600" dirty="0"/>
              <a:t>s</a:t>
            </a:r>
            <a:r>
              <a:rPr lang="en-DE" sz="1600" dirty="0" err="1"/>
              <a:t>i</a:t>
            </a:r>
            <a:r>
              <a:rPr lang="de-DE" sz="1600" dirty="0"/>
              <a:t>g</a:t>
            </a:r>
            <a:r>
              <a:rPr lang="en-DE" sz="1600" dirty="0"/>
              <a:t>h</a:t>
            </a:r>
            <a:r>
              <a:rPr lang="de-DE" sz="1600" dirty="0"/>
              <a:t>t</a:t>
            </a:r>
            <a:r>
              <a:rPr lang="en-DE" sz="1600" dirty="0"/>
              <a:t>  </a:t>
            </a:r>
            <a:endParaRPr lang="en-SE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ABB3DB-736B-4E6D-98F2-2C19D4C161C2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176336" y="2193718"/>
            <a:ext cx="1694606" cy="2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72CDA2-1F0E-42CA-9D17-2A12A1060BAF}"/>
              </a:ext>
            </a:extLst>
          </p:cNvPr>
          <p:cNvSpPr txBox="1"/>
          <p:nvPr/>
        </p:nvSpPr>
        <p:spPr>
          <a:xfrm>
            <a:off x="2272731" y="4945946"/>
            <a:ext cx="5401733" cy="387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100" dirty="0"/>
              <a:t>* </a:t>
            </a:r>
            <a:r>
              <a:rPr lang="de-DE" sz="1100" dirty="0"/>
              <a:t>Sedlmair</a:t>
            </a:r>
            <a:r>
              <a:rPr lang="en-DE" sz="1100" dirty="0"/>
              <a:t> </a:t>
            </a:r>
            <a:r>
              <a:rPr lang="de-DE" sz="1100" dirty="0"/>
              <a:t>e</a:t>
            </a:r>
            <a:r>
              <a:rPr lang="en-DE" sz="1100" dirty="0"/>
              <a:t>t </a:t>
            </a:r>
            <a:r>
              <a:rPr lang="de-DE" sz="1100" dirty="0"/>
              <a:t>a</a:t>
            </a:r>
            <a:r>
              <a:rPr lang="en-DE" sz="1100" dirty="0"/>
              <a:t>l.</a:t>
            </a:r>
            <a:r>
              <a:rPr lang="de-DE" sz="1100" dirty="0"/>
              <a:t> </a:t>
            </a:r>
            <a:r>
              <a:rPr lang="en-DE" sz="1100" dirty="0"/>
              <a:t>(</a:t>
            </a:r>
            <a:r>
              <a:rPr lang="de-DE" sz="1100" dirty="0"/>
              <a:t>2014</a:t>
            </a:r>
            <a:r>
              <a:rPr lang="en-DE" sz="1100" dirty="0"/>
              <a:t>)</a:t>
            </a:r>
            <a:r>
              <a:rPr lang="de-DE" sz="1100" dirty="0"/>
              <a:t> Visual </a:t>
            </a:r>
            <a:r>
              <a:rPr lang="de-DE" sz="1100" dirty="0" err="1"/>
              <a:t>parameter</a:t>
            </a:r>
            <a:r>
              <a:rPr lang="de-DE" sz="1100" dirty="0"/>
              <a:t> </a:t>
            </a:r>
            <a:r>
              <a:rPr lang="de-DE" sz="1100" dirty="0" err="1"/>
              <a:t>space</a:t>
            </a:r>
            <a:r>
              <a:rPr lang="de-DE" sz="1100" dirty="0"/>
              <a:t> </a:t>
            </a:r>
            <a:r>
              <a:rPr lang="de-DE" sz="1100" dirty="0" err="1"/>
              <a:t>analysis</a:t>
            </a:r>
            <a:r>
              <a:rPr lang="de-DE" sz="1100" dirty="0"/>
              <a:t>: A </a:t>
            </a:r>
            <a:r>
              <a:rPr lang="de-DE" sz="1100" dirty="0" err="1"/>
              <a:t>conceptual</a:t>
            </a:r>
            <a:r>
              <a:rPr lang="en-US" sz="1100" dirty="0"/>
              <a:t> f</a:t>
            </a:r>
            <a:r>
              <a:rPr lang="de-DE" sz="1100" dirty="0" err="1"/>
              <a:t>ramework</a:t>
            </a:r>
            <a:r>
              <a:rPr lang="en-US" sz="1100" dirty="0"/>
              <a:t>. </a:t>
            </a:r>
            <a:r>
              <a:rPr lang="de-DE" sz="1100" dirty="0"/>
              <a:t>IEEE </a:t>
            </a:r>
            <a:r>
              <a:rPr lang="en-DE" sz="1100" dirty="0"/>
              <a:t>T</a:t>
            </a:r>
            <a:r>
              <a:rPr lang="de-DE" sz="1100" dirty="0"/>
              <a:t>V</a:t>
            </a:r>
            <a:r>
              <a:rPr lang="en-DE" sz="1100" dirty="0"/>
              <a:t>C</a:t>
            </a:r>
            <a:r>
              <a:rPr lang="de-DE" sz="1100" dirty="0"/>
              <a:t>G, 20</a:t>
            </a:r>
            <a:r>
              <a:rPr lang="en-DE" sz="1100" dirty="0"/>
              <a:t> </a:t>
            </a:r>
            <a:r>
              <a:rPr lang="de-DE" sz="1100" dirty="0"/>
              <a:t>(12), 2161-2170.</a:t>
            </a:r>
            <a:r>
              <a:rPr lang="en-DE" sz="1100" dirty="0"/>
              <a:t> </a:t>
            </a:r>
            <a:r>
              <a:rPr lang="de-DE" sz="1100" dirty="0"/>
              <a:t>doi.org/10.1109/TVCG.2014.2346321</a:t>
            </a:r>
            <a:endParaRPr lang="en-SE" sz="1100" dirty="0"/>
          </a:p>
        </p:txBody>
      </p:sp>
    </p:spTree>
    <p:extLst>
      <p:ext uri="{BB962C8B-B14F-4D97-AF65-F5344CB8AC3E}">
        <p14:creationId xmlns:p14="http://schemas.microsoft.com/office/powerpoint/2010/main" val="991283693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ISUS 16x9 EN.POTX" id="{C1FDCF38-9FA5-4478-8C09-D89F1A739615}" vid="{C4CD4C44-A85E-4544-B050-4B70CADC7BC2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NI COLOR">
    <a:dk1>
      <a:srgbClr val="3E444C"/>
    </a:dk1>
    <a:lt1>
      <a:sysClr val="window" lastClr="FFFFFF"/>
    </a:lt1>
    <a:dk2>
      <a:srgbClr val="000000"/>
    </a:dk2>
    <a:lt2>
      <a:srgbClr val="9F9998"/>
    </a:lt2>
    <a:accent1>
      <a:srgbClr val="00BEFF"/>
    </a:accent1>
    <a:accent2>
      <a:srgbClr val="00519E"/>
    </a:accent2>
    <a:accent3>
      <a:srgbClr val="3E444C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3E444C"/>
    </a:folHlink>
  </a:clrScheme>
</a:themeOverride>
</file>

<file path=ppt/theme/themeOverride2.xml><?xml version="1.0" encoding="utf-8"?>
<a:themeOverride xmlns:a="http://schemas.openxmlformats.org/drawingml/2006/main">
  <a:clrScheme name="UNI COLOR">
    <a:dk1>
      <a:srgbClr val="3E444C"/>
    </a:dk1>
    <a:lt1>
      <a:sysClr val="window" lastClr="FFFFFF"/>
    </a:lt1>
    <a:dk2>
      <a:srgbClr val="000000"/>
    </a:dk2>
    <a:lt2>
      <a:srgbClr val="9F9998"/>
    </a:lt2>
    <a:accent1>
      <a:srgbClr val="00BEFF"/>
    </a:accent1>
    <a:accent2>
      <a:srgbClr val="00519E"/>
    </a:accent2>
    <a:accent3>
      <a:srgbClr val="3E444C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3E444C"/>
    </a:folHlink>
  </a:clrScheme>
</a:themeOverride>
</file>

<file path=ppt/theme/themeOverride3.xml><?xml version="1.0" encoding="utf-8"?>
<a:themeOverride xmlns:a="http://schemas.openxmlformats.org/drawingml/2006/main">
  <a:clrScheme name="UNI COLOR">
    <a:dk1>
      <a:srgbClr val="3E444C"/>
    </a:dk1>
    <a:lt1>
      <a:sysClr val="window" lastClr="FFFFFF"/>
    </a:lt1>
    <a:dk2>
      <a:srgbClr val="000000"/>
    </a:dk2>
    <a:lt2>
      <a:srgbClr val="9F9998"/>
    </a:lt2>
    <a:accent1>
      <a:srgbClr val="00BEFF"/>
    </a:accent1>
    <a:accent2>
      <a:srgbClr val="00519E"/>
    </a:accent2>
    <a:accent3>
      <a:srgbClr val="3E444C"/>
    </a:accent3>
    <a:accent4>
      <a:srgbClr val="7DC6EA"/>
    </a:accent4>
    <a:accent5>
      <a:srgbClr val="9F9998"/>
    </a:accent5>
    <a:accent6>
      <a:srgbClr val="FFD500"/>
    </a:accent6>
    <a:hlink>
      <a:srgbClr val="00BEFF"/>
    </a:hlink>
    <a:folHlink>
      <a:srgbClr val="3E444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VISUS 16x9 EN</Template>
  <TotalTime>0</TotalTime>
  <Words>5081</Words>
  <Application>Microsoft Office PowerPoint</Application>
  <PresentationFormat>Custom</PresentationFormat>
  <Paragraphs>505</Paragraphs>
  <Slides>67</Slides>
  <Notes>67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Uni_Stuttgart</vt:lpstr>
      <vt:lpstr>PowerPoint Presentation</vt:lpstr>
      <vt:lpstr>Classification is Important!</vt:lpstr>
      <vt:lpstr>Classification is Important!</vt:lpstr>
      <vt:lpstr>Classification is Hard!</vt:lpstr>
      <vt:lpstr>Classification is Hard!</vt:lpstr>
      <vt:lpstr>Baseline</vt:lpstr>
      <vt:lpstr>Baseline</vt:lpstr>
      <vt:lpstr>Baseline</vt:lpstr>
      <vt:lpstr>Idea: Use Visual Parameter Space Analysis*</vt:lpstr>
      <vt:lpstr>Idea: Use Visual Parameter Space Analysis*</vt:lpstr>
      <vt:lpstr>ClaVis’ Workflow</vt:lpstr>
      <vt:lpstr>ClaVis’ Workflow</vt:lpstr>
      <vt:lpstr>Workflow</vt:lpstr>
      <vt:lpstr>PowerPoint Presentation</vt:lpstr>
      <vt:lpstr>ClaVis’ Visualization Frontend</vt:lpstr>
      <vt:lpstr>ClaVis’ Visualization Frontend</vt:lpstr>
      <vt:lpstr>ClaVis’ Visualization Frontend</vt:lpstr>
      <vt:lpstr>PowerPoint Presentation</vt:lpstr>
      <vt:lpstr>Finding Well-Performing Classifiers</vt:lpstr>
      <vt:lpstr>Finding Well-Performing Classifiers</vt:lpstr>
      <vt:lpstr>Finding Well-Performing Classifiers</vt:lpstr>
      <vt:lpstr>Finding Well-Performing Classifiers</vt:lpstr>
      <vt:lpstr>Finding Well-Performing Classifiers</vt:lpstr>
      <vt:lpstr>Finding Well-Performing Classifiers</vt:lpstr>
      <vt:lpstr>Finding Well-Performing Classifiers</vt:lpstr>
      <vt:lpstr>Finding Well-Performing Classifiers</vt:lpstr>
      <vt:lpstr>Finding Well-Performing Classifiers</vt:lpstr>
      <vt:lpstr>Finding Well-Performing Classifiers</vt:lpstr>
      <vt:lpstr>Analyzing The Influence of Hyperparameters on Scores</vt:lpstr>
      <vt:lpstr>Analyzing The Influence of Hyperparameters on Scores</vt:lpstr>
      <vt:lpstr>Analyzing The Influence of Hyperparameters on Scores</vt:lpstr>
      <vt:lpstr>Analyzing The Influence of Hyperparameters on Scores</vt:lpstr>
      <vt:lpstr>Analyzing The Influence of Hyperparameters on Scores</vt:lpstr>
      <vt:lpstr>Analyzing The Influence of Hyperparameters on Scores</vt:lpstr>
      <vt:lpstr>Analyzing The Influence of Hyperparameters on Scores</vt:lpstr>
      <vt:lpstr>Analyzing The Influence of Hyperparameters on Scores</vt:lpstr>
      <vt:lpstr>PowerPoint Presentation</vt:lpstr>
      <vt:lpstr>Analyzing the Prediction Behavior</vt:lpstr>
      <vt:lpstr>Analyzing the Prediction Behavior</vt:lpstr>
      <vt:lpstr>Analyzing the Prediction Behavior</vt:lpstr>
      <vt:lpstr>Analyzing the Prediction Behavior</vt:lpstr>
      <vt:lpstr>Analyzing the Prediction Behavior</vt:lpstr>
      <vt:lpstr>Analyzing the Prediction Behavior</vt:lpstr>
      <vt:lpstr>Analyzing the Prediction Behavior</vt:lpstr>
      <vt:lpstr>Analyzing the Prediction Behavior</vt:lpstr>
      <vt:lpstr>Analyzing the Prediction Behavior</vt:lpstr>
      <vt:lpstr>Analyzing the Prediction Behavior</vt:lpstr>
      <vt:lpstr>Analyzing the Training Behavior</vt:lpstr>
      <vt:lpstr>Analyzing the Training Behavior</vt:lpstr>
      <vt:lpstr>Analyzing the Training Behavior</vt:lpstr>
      <vt:lpstr>Analyzing the Training Behavior</vt:lpstr>
      <vt:lpstr>Analyzing the Training Behavior</vt:lpstr>
      <vt:lpstr>Analyzing the Training Behavior</vt:lpstr>
      <vt:lpstr>Analyzing the Training Behavior</vt:lpstr>
      <vt:lpstr>PowerPoint Presentation</vt:lpstr>
      <vt:lpstr>Analyzing Differences Between Classes</vt:lpstr>
      <vt:lpstr>Analyzing Differences Between Classes</vt:lpstr>
      <vt:lpstr>PowerPoint Presentation</vt:lpstr>
      <vt:lpstr>Design Study Methodology*</vt:lpstr>
      <vt:lpstr>Evaluation</vt:lpstr>
      <vt:lpstr>Evaluation</vt:lpstr>
      <vt:lpstr>Evaluation</vt:lpstr>
      <vt:lpstr>PowerPoint Presentation</vt:lpstr>
      <vt:lpstr>ClaVis helps to make a more informed hyperparameter choice</vt:lpstr>
      <vt:lpstr>ClaVis helps to make a more informed hyperparameter choice</vt:lpstr>
      <vt:lpstr>ClaVis helps to make a more informed hyperparameter choice</vt:lpstr>
      <vt:lpstr>ClaVis helps to make a more informed hyperparameter choice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Frank Heyen</cp:lastModifiedBy>
  <cp:revision>15</cp:revision>
  <dcterms:created xsi:type="dcterms:W3CDTF">2018-06-20T09:02:05Z</dcterms:created>
  <dcterms:modified xsi:type="dcterms:W3CDTF">2020-10-05T11:32:33Z</dcterms:modified>
</cp:coreProperties>
</file>